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323" r:id="rId3"/>
    <p:sldId id="316" r:id="rId4"/>
    <p:sldId id="257" r:id="rId5"/>
    <p:sldId id="322" r:id="rId6"/>
    <p:sldId id="363" r:id="rId7"/>
    <p:sldId id="362" r:id="rId8"/>
    <p:sldId id="361" r:id="rId9"/>
    <p:sldId id="364" r:id="rId10"/>
    <p:sldId id="372" r:id="rId11"/>
    <p:sldId id="365" r:id="rId12"/>
    <p:sldId id="366" r:id="rId13"/>
    <p:sldId id="367" r:id="rId14"/>
    <p:sldId id="368" r:id="rId15"/>
    <p:sldId id="369" r:id="rId16"/>
    <p:sldId id="370" r:id="rId17"/>
    <p:sldId id="371" r:id="rId18"/>
    <p:sldId id="360" r:id="rId19"/>
    <p:sldId id="373" r:id="rId20"/>
    <p:sldId id="320" r:id="rId21"/>
    <p:sldId id="3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60" d="100"/>
          <a:sy n="60" d="100"/>
        </p:scale>
        <p:origin x="-1788" y="-4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31/12/2013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3" Type="http://schemas.openxmlformats.org/officeDocument/2006/relationships/slide" Target="../slides/slide3.xml"/><Relationship Id="rId7" Type="http://schemas.openxmlformats.org/officeDocument/2006/relationships/slide" Target="../slides/slide9.xml"/><Relationship Id="rId12" Type="http://schemas.openxmlformats.org/officeDocument/2006/relationships/slide" Target="../slides/slide14.xml"/><Relationship Id="rId17" Type="http://schemas.openxmlformats.org/officeDocument/2006/relationships/slide" Target="../slides/slide19.xml"/><Relationship Id="rId2" Type="http://schemas.openxmlformats.org/officeDocument/2006/relationships/slide" Target="../slides/slide2.xml"/><Relationship Id="rId16"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3.xml"/><Relationship Id="rId5" Type="http://schemas.openxmlformats.org/officeDocument/2006/relationships/slide" Target="../slides/slide7.xml"/><Relationship Id="rId15" Type="http://schemas.openxmlformats.org/officeDocument/2006/relationships/slide" Target="../slides/slide17.xml"/><Relationship Id="rId10" Type="http://schemas.openxmlformats.org/officeDocument/2006/relationships/slide" Target="../slides/slide12.xml"/><Relationship Id="rId4" Type="http://schemas.openxmlformats.org/officeDocument/2006/relationships/slide" Target="../slides/slide20.xml"/><Relationship Id="rId9" Type="http://schemas.openxmlformats.org/officeDocument/2006/relationships/slide" Target="../slides/slide11.xml"/><Relationship Id="rId14" Type="http://schemas.openxmlformats.org/officeDocument/2006/relationships/slide" Target="../slides/slide1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31/12/2013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6588224" y="659735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44201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7" name="Round Same Side Corner Rectangle 26">
            <a:hlinkClick r:id="rId13" action="ppaction://hlinksldjump"/>
          </p:cNvPr>
          <p:cNvSpPr/>
          <p:nvPr userDrawn="1"/>
        </p:nvSpPr>
        <p:spPr>
          <a:xfrm>
            <a:off x="478217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514806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551013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11</a:t>
            </a:r>
            <a:endParaRPr lang="en-GB" sz="1100" b="1" dirty="0">
              <a:latin typeface="Calibri" pitchFamily="34" charset="0"/>
              <a:cs typeface="Calibri" pitchFamily="34" charset="0"/>
            </a:endParaRPr>
          </a:p>
        </p:txBody>
      </p:sp>
      <p:sp>
        <p:nvSpPr>
          <p:cNvPr id="22" name="Round Same Side Corner Rectangle 21">
            <a:hlinkClick r:id="rId16" action="ppaction://hlinksldjump"/>
          </p:cNvPr>
          <p:cNvSpPr/>
          <p:nvPr userDrawn="1"/>
        </p:nvSpPr>
        <p:spPr>
          <a:xfrm>
            <a:off x="587221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12</a:t>
            </a:r>
            <a:endParaRPr lang="en-GB" sz="1100" b="1" dirty="0">
              <a:latin typeface="Calibri" pitchFamily="34" charset="0"/>
              <a:cs typeface="Calibri" pitchFamily="34" charset="0"/>
            </a:endParaRPr>
          </a:p>
        </p:txBody>
      </p:sp>
      <p:sp>
        <p:nvSpPr>
          <p:cNvPr id="23" name="Round Same Side Corner Rectangle 22">
            <a:hlinkClick r:id="rId17" action="ppaction://hlinksldjump"/>
          </p:cNvPr>
          <p:cNvSpPr/>
          <p:nvPr userDrawn="1"/>
        </p:nvSpPr>
        <p:spPr>
          <a:xfrm>
            <a:off x="623428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31/12/2013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31/12/2013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31/12/2013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31/12/2013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ocialmediatoday.com/socialbarrel/1617111/tips-master-social-media-marketing-small-businesses-infographi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brainfoodextra.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lgoM4rOpKGU" TargetMode="External"/><Relationship Id="rId2" Type="http://schemas.openxmlformats.org/officeDocument/2006/relationships/hyperlink" Target="http://www.recruiter.co.uk/news/2013/12/recruitment-at-back-of-social-media-queue-for-uk-businesse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bbc.co.uk/news/business-18013662" TargetMode="External"/><Relationship Id="rId2" Type="http://schemas.openxmlformats.org/officeDocument/2006/relationships/hyperlink" Target="http://darmano.typepad.com/logic_emotion/2012/05/social_biz.html" TargetMode="External"/><Relationship Id="rId1" Type="http://schemas.openxmlformats.org/officeDocument/2006/relationships/slideLayout" Target="../slideLayouts/slideLayout2.xml"/><Relationship Id="rId4" Type="http://schemas.openxmlformats.org/officeDocument/2006/relationships/hyperlink" Target="http://www.socialbusinessnews.com/8-cultural-indicators-of-social-business-transformatio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bizjournals.com/phoenix/blog/business/2012/05/forget-social-media----here-comes.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Intel%20Social%20Media%20Guidelines.docx" TargetMode="External"/><Relationship Id="rId2" Type="http://schemas.openxmlformats.org/officeDocument/2006/relationships/hyperlink" Target="IBM%20Social%20Computing%20Guidelines.docx" TargetMode="External"/><Relationship Id="rId1" Type="http://schemas.openxmlformats.org/officeDocument/2006/relationships/slideLayout" Target="../slideLayouts/slideLayout2.xml"/><Relationship Id="rId6" Type="http://schemas.openxmlformats.org/officeDocument/2006/relationships/hyperlink" Target="http://socialmediatoday.com/davefleet/151761/57-social-media-policy-examples-and-resources" TargetMode="External"/><Relationship Id="rId5" Type="http://schemas.openxmlformats.org/officeDocument/2006/relationships/hyperlink" Target="Walmart%20Social%20Media%20Participation%20Policy.docx" TargetMode="External"/><Relationship Id="rId4" Type="http://schemas.openxmlformats.org/officeDocument/2006/relationships/hyperlink" Target="Ford%20Social%20media%20Policy.jp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04664"/>
            <a:ext cx="7772400" cy="864095"/>
          </a:xfrm>
        </p:spPr>
        <p:txBody>
          <a:bodyPr/>
          <a:lstStyle/>
          <a:p>
            <a:r>
              <a:rPr lang="en-GB" dirty="0" smtClean="0"/>
              <a:t>Unit 43</a:t>
            </a:r>
            <a:endParaRPr lang="en-GB" dirty="0"/>
          </a:p>
        </p:txBody>
      </p:sp>
      <p:sp>
        <p:nvSpPr>
          <p:cNvPr id="3" name="Subtitle 2"/>
          <p:cNvSpPr>
            <a:spLocks noGrp="1"/>
          </p:cNvSpPr>
          <p:nvPr>
            <p:ph type="subTitle" idx="1"/>
          </p:nvPr>
        </p:nvSpPr>
        <p:spPr>
          <a:xfrm>
            <a:off x="1043608" y="1268760"/>
            <a:ext cx="7772400" cy="1524362"/>
          </a:xfrm>
        </p:spPr>
        <p:txBody>
          <a:bodyPr wrap="none">
            <a:noAutofit/>
          </a:bodyPr>
          <a:lstStyle/>
          <a:p>
            <a:r>
              <a:rPr lang="en-GB" sz="4000" dirty="0" smtClean="0"/>
              <a:t>  </a:t>
            </a:r>
            <a:r>
              <a:rPr lang="en-GB" sz="4000" dirty="0"/>
              <a:t>UNDERSTANDING SOCIAL </a:t>
            </a:r>
            <a:r>
              <a:rPr lang="en-GB" sz="4000" dirty="0" smtClean="0"/>
              <a:t>MEDIA</a:t>
            </a:r>
            <a:br>
              <a:rPr lang="en-GB" sz="4000" dirty="0" smtClean="0"/>
            </a:br>
            <a:r>
              <a:rPr lang="en-GB" sz="4000" dirty="0" smtClean="0"/>
              <a:t>FOR </a:t>
            </a:r>
            <a:r>
              <a:rPr lang="en-GB" sz="4000" dirty="0"/>
              <a:t>BUSINESS </a:t>
            </a:r>
            <a:r>
              <a:rPr lang="en-GB" sz="4000" dirty="0" smtClean="0"/>
              <a:t/>
            </a:r>
            <a:br>
              <a:rPr lang="en-GB" sz="4000" dirty="0" smtClean="0"/>
            </a:br>
            <a:r>
              <a:rPr lang="en-GB" sz="3600" b="1" dirty="0" smtClean="0"/>
              <a:t> </a:t>
            </a:r>
            <a:r>
              <a:rPr lang="en-GB" sz="3600" b="1" dirty="0"/>
              <a:t>T/505/5399 </a:t>
            </a:r>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LO2 - </a:t>
            </a:r>
            <a:r>
              <a:rPr lang="en-GB" sz="3200" dirty="0" smtClean="0"/>
              <a:t>Know </a:t>
            </a:r>
            <a:r>
              <a:rPr lang="en-GB" sz="3200" dirty="0"/>
              <a:t>the social media for business environment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600" b="1" dirty="0"/>
              <a:t>Marketing</a:t>
            </a:r>
            <a:r>
              <a:rPr lang="en-GB" sz="1600" dirty="0"/>
              <a:t> is the process of communicating the value of a product or service to customers, for the purpose of selling that product or </a:t>
            </a:r>
            <a:r>
              <a:rPr lang="en-GB" sz="1600" dirty="0" smtClean="0"/>
              <a:t>service. </a:t>
            </a:r>
            <a:r>
              <a:rPr lang="en-GB" sz="1600" dirty="0"/>
              <a:t>Marketing can be looked at as </a:t>
            </a:r>
            <a:r>
              <a:rPr lang="en-GB" sz="1600" dirty="0" smtClean="0"/>
              <a:t>a Social Business </a:t>
            </a:r>
            <a:r>
              <a:rPr lang="en-GB" sz="1600" dirty="0"/>
              <a:t>function </a:t>
            </a:r>
            <a:r>
              <a:rPr lang="en-GB" sz="1600" dirty="0" smtClean="0"/>
              <a:t>as </a:t>
            </a:r>
            <a:r>
              <a:rPr lang="en-GB" sz="1600" dirty="0"/>
              <a:t>a set of processes for creating, delivering and communicating value to customers, and managing customer relationships in ways that also benefit the </a:t>
            </a:r>
            <a:r>
              <a:rPr lang="en-GB" sz="1600" dirty="0" smtClean="0"/>
              <a:t>business </a:t>
            </a:r>
            <a:r>
              <a:rPr lang="en-GB" sz="1600" dirty="0"/>
              <a:t>and its shareholders. Marketing is the </a:t>
            </a:r>
            <a:r>
              <a:rPr lang="en-GB" sz="1600" dirty="0" smtClean="0"/>
              <a:t>art </a:t>
            </a:r>
            <a:r>
              <a:rPr lang="en-GB" sz="1600" dirty="0"/>
              <a:t>of choosing target markets through market analysis and market segmentation, as well as understanding consumer buying </a:t>
            </a:r>
            <a:r>
              <a:rPr lang="en-GB" sz="1600" dirty="0" smtClean="0"/>
              <a:t>behaviour </a:t>
            </a:r>
            <a:r>
              <a:rPr lang="en-GB" sz="1600" dirty="0"/>
              <a:t>and providing </a:t>
            </a:r>
            <a:r>
              <a:rPr lang="en-GB" sz="1600" dirty="0" smtClean="0"/>
              <a:t>improved customer </a:t>
            </a:r>
            <a:r>
              <a:rPr lang="en-GB" sz="1600" dirty="0"/>
              <a:t>value.</a:t>
            </a:r>
          </a:p>
          <a:p>
            <a:r>
              <a:rPr lang="en-GB" sz="1600" dirty="0" smtClean="0"/>
              <a:t>The </a:t>
            </a:r>
            <a:r>
              <a:rPr lang="en-GB" sz="1600" dirty="0"/>
              <a:t>four components of </a:t>
            </a:r>
            <a:r>
              <a:rPr lang="en-GB" sz="1600" dirty="0" smtClean="0"/>
              <a:t>marketing </a:t>
            </a:r>
            <a:r>
              <a:rPr lang="en-GB" sz="1600" dirty="0"/>
              <a:t>are relationship marketing, internal marketing, integrated marketing, and socially responsive marketing. The set of </a:t>
            </a:r>
            <a:r>
              <a:rPr lang="en-GB" sz="1600" dirty="0" smtClean="0"/>
              <a:t>etiquettes </a:t>
            </a:r>
            <a:r>
              <a:rPr lang="en-GB" sz="1600" dirty="0"/>
              <a:t>necessary for successful marketing </a:t>
            </a:r>
            <a:r>
              <a:rPr lang="en-GB" sz="1600" dirty="0" smtClean="0"/>
              <a:t>includes</a:t>
            </a:r>
            <a:r>
              <a:rPr lang="en-GB" sz="1600" dirty="0"/>
              <a:t>, capturing marketing insights, connecting with customers, building strong brands, </a:t>
            </a:r>
            <a:r>
              <a:rPr lang="en-GB" sz="1600" dirty="0" smtClean="0"/>
              <a:t>delivering </a:t>
            </a:r>
            <a:r>
              <a:rPr lang="en-GB" sz="1600" dirty="0"/>
              <a:t>and communicating value, creating long-term growth, and developing marketing strategies and plans</a:t>
            </a:r>
            <a:r>
              <a:rPr lang="en-GB" sz="1600" dirty="0" smtClean="0"/>
              <a:t>.</a:t>
            </a:r>
            <a:endParaRPr lang="en-GB" sz="1600" baseline="30000" dirty="0" smtClean="0"/>
          </a:p>
          <a:p>
            <a:r>
              <a:rPr lang="en-GB" sz="1600" dirty="0"/>
              <a:t>In terms of Social business then there is a lot of people involved in </a:t>
            </a:r>
            <a:r>
              <a:rPr lang="en-GB" sz="1600" dirty="0" smtClean="0"/>
              <a:t>marketing within a public business, </a:t>
            </a:r>
            <a:r>
              <a:rPr lang="en-GB" sz="1600" dirty="0"/>
              <a:t>a lot of communication, a lot of importance to etiquette and quality of </a:t>
            </a:r>
            <a:r>
              <a:rPr lang="en-GB" sz="1600" dirty="0" smtClean="0"/>
              <a:t>information, to display quality, to SEO and SEM, to branding and publicity. Click </a:t>
            </a:r>
            <a:r>
              <a:rPr lang="en-GB" sz="1600" dirty="0" smtClean="0">
                <a:hlinkClick r:id="rId2"/>
              </a:rPr>
              <a:t>here</a:t>
            </a:r>
            <a:r>
              <a:rPr lang="en-GB" sz="1600" dirty="0" smtClean="0"/>
              <a:t> for more information.</a:t>
            </a:r>
            <a:endParaRPr lang="en-GB" sz="1600" dirty="0"/>
          </a:p>
          <a:p>
            <a:pPr marL="109728" indent="0">
              <a:buNone/>
            </a:pPr>
            <a:r>
              <a:rPr lang="en-GB" sz="1600" b="1" dirty="0" smtClean="0"/>
              <a:t>P2.4 </a:t>
            </a:r>
            <a:r>
              <a:rPr lang="en-GB" sz="1600" b="1" dirty="0"/>
              <a:t>– Task </a:t>
            </a:r>
            <a:r>
              <a:rPr lang="en-GB" sz="1600" b="1" dirty="0" smtClean="0"/>
              <a:t>4 </a:t>
            </a:r>
            <a:r>
              <a:rPr lang="en-GB" sz="1600" b="1" dirty="0"/>
              <a:t>- </a:t>
            </a:r>
            <a:r>
              <a:rPr lang="en-GB" sz="1600" dirty="0"/>
              <a:t>Define the Social Business functions of </a:t>
            </a:r>
            <a:r>
              <a:rPr lang="en-GB" sz="1600" b="1" dirty="0" smtClean="0"/>
              <a:t>Marketing, </a:t>
            </a:r>
            <a:r>
              <a:rPr lang="en-GB" sz="1600" dirty="0" smtClean="0"/>
              <a:t>the </a:t>
            </a:r>
            <a:r>
              <a:rPr lang="en-GB" sz="1600" dirty="0"/>
              <a:t>risks in terms of communications and the Social Media Solutions companies </a:t>
            </a:r>
            <a:r>
              <a:rPr lang="en-GB" sz="1600" dirty="0" smtClean="0"/>
              <a:t>adapt </a:t>
            </a:r>
            <a:r>
              <a:rPr lang="en-GB" sz="1600" dirty="0"/>
              <a:t>to </a:t>
            </a:r>
            <a:r>
              <a:rPr lang="en-GB" sz="1600" dirty="0" smtClean="0"/>
              <a:t>alleviate these </a:t>
            </a:r>
            <a:r>
              <a:rPr lang="en-GB" sz="1600" dirty="0"/>
              <a:t>risks.</a:t>
            </a:r>
          </a:p>
        </p:txBody>
      </p:sp>
      <p:sp>
        <p:nvSpPr>
          <p:cNvPr id="3" name="Title 2"/>
          <p:cNvSpPr>
            <a:spLocks noGrp="1"/>
          </p:cNvSpPr>
          <p:nvPr>
            <p:ph type="title"/>
          </p:nvPr>
        </p:nvSpPr>
        <p:spPr>
          <a:xfrm>
            <a:off x="230832" y="116632"/>
            <a:ext cx="8733656" cy="792088"/>
          </a:xfrm>
        </p:spPr>
        <p:txBody>
          <a:bodyPr>
            <a:noAutofit/>
          </a:bodyPr>
          <a:lstStyle/>
          <a:p>
            <a:r>
              <a:rPr lang="en-GB" sz="2600" dirty="0" smtClean="0"/>
              <a:t>P2.4 </a:t>
            </a:r>
            <a:r>
              <a:rPr lang="en-GB" sz="2600" dirty="0" smtClean="0"/>
              <a:t>– Social Business and Social Media - Marketing </a:t>
            </a:r>
            <a:endParaRPr lang="en-GB" sz="2600" dirty="0"/>
          </a:p>
        </p:txBody>
      </p:sp>
    </p:spTree>
    <p:extLst>
      <p:ext uri="{BB962C8B-B14F-4D97-AF65-F5344CB8AC3E}">
        <p14:creationId xmlns:p14="http://schemas.microsoft.com/office/powerpoint/2010/main" val="3587341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600" b="1" dirty="0"/>
              <a:t>Customer Support</a:t>
            </a:r>
            <a:r>
              <a:rPr lang="en-GB" sz="1600" dirty="0"/>
              <a:t> is a range of customer services to assist customers in making cost effective and correct use of a product</a:t>
            </a:r>
            <a:r>
              <a:rPr lang="en-GB" sz="1600" dirty="0" smtClean="0"/>
              <a:t>. </a:t>
            </a:r>
            <a:r>
              <a:rPr lang="en-GB" sz="1600" dirty="0"/>
              <a:t>It includes assistance in planning, installation, training, troubleshooting, maintenance, upgrading, and disposal of a product</a:t>
            </a:r>
            <a:r>
              <a:rPr lang="en-GB" sz="1600" dirty="0" smtClean="0"/>
              <a:t>. This is different from technical support.</a:t>
            </a:r>
            <a:endParaRPr lang="en-GB" sz="1600" dirty="0"/>
          </a:p>
          <a:p>
            <a:r>
              <a:rPr lang="en-GB" sz="1600" b="1" dirty="0" smtClean="0"/>
              <a:t>Customer </a:t>
            </a:r>
            <a:r>
              <a:rPr lang="en-GB" sz="1600" b="1" dirty="0"/>
              <a:t>service</a:t>
            </a:r>
            <a:r>
              <a:rPr lang="en-GB" sz="1600" dirty="0"/>
              <a:t> is the provision of service to customers before, during and after a </a:t>
            </a:r>
            <a:r>
              <a:rPr lang="en-GB" sz="1600" dirty="0" smtClean="0"/>
              <a:t>purchase, a </a:t>
            </a:r>
            <a:r>
              <a:rPr lang="en-GB" sz="1600" dirty="0"/>
              <a:t>series of activities designed to enhance the level of customer </a:t>
            </a:r>
            <a:r>
              <a:rPr lang="en-GB" sz="1600" dirty="0" smtClean="0"/>
              <a:t>satisfaction. The </a:t>
            </a:r>
            <a:r>
              <a:rPr lang="en-GB" sz="1600" dirty="0"/>
              <a:t>importance of customer service may vary by product or service, industry and customer. </a:t>
            </a:r>
            <a:r>
              <a:rPr lang="en-GB" sz="1600" dirty="0" smtClean="0"/>
              <a:t>From </a:t>
            </a:r>
            <a:r>
              <a:rPr lang="en-GB" sz="1600" dirty="0"/>
              <a:t>the point of view of an overall sales process engineering effort, customer service plays an important role in </a:t>
            </a:r>
            <a:r>
              <a:rPr lang="en-GB" sz="1600" dirty="0" smtClean="0"/>
              <a:t>a businesses </a:t>
            </a:r>
            <a:r>
              <a:rPr lang="en-GB" sz="1600" dirty="0"/>
              <a:t>ability to generate income and revenue</a:t>
            </a:r>
            <a:r>
              <a:rPr lang="en-GB" sz="1600" dirty="0" smtClean="0"/>
              <a:t>. </a:t>
            </a:r>
            <a:r>
              <a:rPr lang="en-GB" sz="1600" dirty="0"/>
              <a:t>From that perspective, customer service should be included as part of an overall approach to </a:t>
            </a:r>
            <a:r>
              <a:rPr lang="en-GB" sz="1600" dirty="0" smtClean="0"/>
              <a:t>improvement</a:t>
            </a:r>
            <a:r>
              <a:rPr lang="en-GB" sz="1600" dirty="0"/>
              <a:t>. A customer service experience can change the entire perception a customer has of </a:t>
            </a:r>
            <a:r>
              <a:rPr lang="en-GB" sz="1600" dirty="0" smtClean="0"/>
              <a:t>a business.</a:t>
            </a:r>
            <a:endParaRPr lang="en-GB" sz="1600" dirty="0"/>
          </a:p>
          <a:p>
            <a:r>
              <a:rPr lang="en-GB" sz="1600" dirty="0"/>
              <a:t>Some have </a:t>
            </a:r>
            <a:r>
              <a:rPr lang="en-GB" sz="1600" dirty="0" smtClean="0"/>
              <a:t>argued </a:t>
            </a:r>
            <a:r>
              <a:rPr lang="en-GB" sz="1600" dirty="0"/>
              <a:t>that the quality </a:t>
            </a:r>
            <a:r>
              <a:rPr lang="en-GB" sz="1600" dirty="0" smtClean="0"/>
              <a:t>of </a:t>
            </a:r>
            <a:r>
              <a:rPr lang="en-GB" sz="1600" dirty="0"/>
              <a:t>customer service has decreased in recent years, and that this can be attributed to a lack of support or </a:t>
            </a:r>
            <a:r>
              <a:rPr lang="en-GB" sz="1600" dirty="0" smtClean="0"/>
              <a:t>understanding, by taking it out of the country or by working staff under deadlines and pressures.</a:t>
            </a:r>
          </a:p>
          <a:p>
            <a:r>
              <a:rPr lang="en-GB" sz="1600" dirty="0"/>
              <a:t>In terms of Social </a:t>
            </a:r>
            <a:r>
              <a:rPr lang="en-GB" sz="1600" dirty="0" smtClean="0"/>
              <a:t>business, there are </a:t>
            </a:r>
            <a:r>
              <a:rPr lang="en-GB" sz="1600" dirty="0"/>
              <a:t>a lot of people involved in </a:t>
            </a:r>
            <a:r>
              <a:rPr lang="en-GB" sz="1600" dirty="0" smtClean="0"/>
              <a:t>customer relations </a:t>
            </a:r>
            <a:r>
              <a:rPr lang="en-GB" sz="1600" dirty="0"/>
              <a:t>within a public business, a lot of </a:t>
            </a:r>
            <a:r>
              <a:rPr lang="en-GB" sz="1600" dirty="0" smtClean="0"/>
              <a:t>one to one communication</a:t>
            </a:r>
            <a:r>
              <a:rPr lang="en-GB" sz="1600" dirty="0"/>
              <a:t>, a lot of importance to etiquette and quality of </a:t>
            </a:r>
            <a:r>
              <a:rPr lang="en-GB" sz="1600" dirty="0" smtClean="0"/>
              <a:t>service. </a:t>
            </a:r>
            <a:r>
              <a:rPr lang="en-GB" sz="1600" dirty="0" smtClean="0">
                <a:effectLst/>
              </a:rPr>
              <a:t>Click </a:t>
            </a:r>
            <a:r>
              <a:rPr lang="en-GB" sz="1600" dirty="0" smtClean="0">
                <a:effectLst/>
                <a:hlinkClick r:id="rId2"/>
              </a:rPr>
              <a:t>here</a:t>
            </a:r>
            <a:r>
              <a:rPr lang="en-GB" sz="1600" dirty="0" smtClean="0">
                <a:effectLst/>
              </a:rPr>
              <a:t> for more details.</a:t>
            </a:r>
            <a:endParaRPr lang="en-GB" sz="1600" dirty="0" smtClean="0">
              <a:effectLst/>
            </a:endParaRPr>
          </a:p>
          <a:p>
            <a:pPr marL="109728" indent="0">
              <a:buNone/>
            </a:pPr>
            <a:r>
              <a:rPr lang="en-GB" sz="1600" b="1" dirty="0" smtClean="0"/>
              <a:t>P2.5 </a:t>
            </a:r>
            <a:r>
              <a:rPr lang="en-GB" sz="1600" b="1" dirty="0"/>
              <a:t>– Task </a:t>
            </a:r>
            <a:r>
              <a:rPr lang="en-GB" sz="1600" b="1" dirty="0" smtClean="0"/>
              <a:t>5 </a:t>
            </a:r>
            <a:r>
              <a:rPr lang="en-GB" sz="1600" b="1" dirty="0"/>
              <a:t>- </a:t>
            </a:r>
            <a:r>
              <a:rPr lang="en-GB" sz="1600" dirty="0"/>
              <a:t>Define the Social Business functions of </a:t>
            </a:r>
            <a:r>
              <a:rPr lang="en-GB" sz="1600" b="1" dirty="0" smtClean="0"/>
              <a:t>Customer Support, </a:t>
            </a:r>
            <a:r>
              <a:rPr lang="en-GB" sz="1600" dirty="0" smtClean="0"/>
              <a:t>the </a:t>
            </a:r>
            <a:r>
              <a:rPr lang="en-GB" sz="1600" dirty="0"/>
              <a:t>risks in terms of communications and the Social Media Solutions companies use to alleviate risks.</a:t>
            </a:r>
          </a:p>
        </p:txBody>
      </p:sp>
      <p:sp>
        <p:nvSpPr>
          <p:cNvPr id="3" name="Title 2"/>
          <p:cNvSpPr>
            <a:spLocks noGrp="1"/>
          </p:cNvSpPr>
          <p:nvPr>
            <p:ph type="title"/>
          </p:nvPr>
        </p:nvSpPr>
        <p:spPr>
          <a:xfrm>
            <a:off x="230832" y="116632"/>
            <a:ext cx="8733656" cy="792088"/>
          </a:xfrm>
        </p:spPr>
        <p:txBody>
          <a:bodyPr>
            <a:noAutofit/>
          </a:bodyPr>
          <a:lstStyle/>
          <a:p>
            <a:r>
              <a:rPr lang="en-GB" sz="2300" dirty="0" smtClean="0"/>
              <a:t>P2.5 </a:t>
            </a:r>
            <a:r>
              <a:rPr lang="en-GB" sz="2300" dirty="0"/>
              <a:t>– Social Business and Social Media </a:t>
            </a:r>
            <a:r>
              <a:rPr lang="en-GB" sz="2300" dirty="0" smtClean="0"/>
              <a:t>– Customer Support</a:t>
            </a:r>
            <a:endParaRPr lang="en-GB" sz="2300" dirty="0"/>
          </a:p>
        </p:txBody>
      </p:sp>
    </p:spTree>
    <p:extLst>
      <p:ext uri="{BB962C8B-B14F-4D97-AF65-F5344CB8AC3E}">
        <p14:creationId xmlns:p14="http://schemas.microsoft.com/office/powerpoint/2010/main" val="23813200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400599"/>
          </a:xfrm>
        </p:spPr>
        <p:txBody>
          <a:bodyPr>
            <a:noAutofit/>
          </a:bodyPr>
          <a:lstStyle/>
          <a:p>
            <a:r>
              <a:rPr lang="en-GB" sz="1500" b="1" dirty="0"/>
              <a:t>Recruitment</a:t>
            </a:r>
            <a:r>
              <a:rPr lang="en-GB" sz="1500" dirty="0"/>
              <a:t> refers to the process of attracting, screening, </a:t>
            </a:r>
            <a:r>
              <a:rPr lang="en-GB" sz="1500" dirty="0" smtClean="0"/>
              <a:t>selecting a </a:t>
            </a:r>
            <a:r>
              <a:rPr lang="en-GB" sz="1500" dirty="0"/>
              <a:t>qualified person for a job. At the strategic level it may involve the development of an employer brand which includes an "employee offering".</a:t>
            </a:r>
          </a:p>
          <a:p>
            <a:r>
              <a:rPr lang="en-GB" sz="1500" dirty="0"/>
              <a:t>The stages of the recruitment process include: job analysis and developing some person specification; the sourcing of candidates by </a:t>
            </a:r>
            <a:r>
              <a:rPr lang="en-GB" sz="1500" dirty="0" smtClean="0"/>
              <a:t>search </a:t>
            </a:r>
            <a:r>
              <a:rPr lang="en-GB" sz="1500" dirty="0"/>
              <a:t>methods; matching candidates to job requirements and screening individuals using </a:t>
            </a:r>
            <a:r>
              <a:rPr lang="en-GB" sz="1500" dirty="0" smtClean="0"/>
              <a:t>testing; </a:t>
            </a:r>
            <a:r>
              <a:rPr lang="en-GB" sz="1500" dirty="0"/>
              <a:t>assessment of candidates' motivations and their </a:t>
            </a:r>
            <a:r>
              <a:rPr lang="en-GB" sz="1500" dirty="0" smtClean="0"/>
              <a:t>fitness </a:t>
            </a:r>
            <a:r>
              <a:rPr lang="en-GB" sz="1500" dirty="0"/>
              <a:t>with </a:t>
            </a:r>
            <a:r>
              <a:rPr lang="en-GB" sz="1500" dirty="0" smtClean="0"/>
              <a:t>organisational </a:t>
            </a:r>
            <a:r>
              <a:rPr lang="en-GB" sz="1500" dirty="0"/>
              <a:t>requirements by interviewing and other assessment techniques. The recruitment process also includes the making and </a:t>
            </a:r>
            <a:r>
              <a:rPr lang="en-GB" sz="1500" dirty="0" smtClean="0"/>
              <a:t>finalising </a:t>
            </a:r>
            <a:r>
              <a:rPr lang="en-GB" sz="1500" dirty="0"/>
              <a:t>of job offers and the induction </a:t>
            </a:r>
            <a:r>
              <a:rPr lang="en-GB" sz="1500" dirty="0" smtClean="0"/>
              <a:t>of </a:t>
            </a:r>
            <a:r>
              <a:rPr lang="en-GB" sz="1500" dirty="0"/>
              <a:t>new employees</a:t>
            </a:r>
            <a:r>
              <a:rPr lang="en-GB" sz="1500" dirty="0" smtClean="0"/>
              <a:t>.</a:t>
            </a:r>
            <a:endParaRPr lang="en-GB" sz="1500" dirty="0"/>
          </a:p>
          <a:p>
            <a:r>
              <a:rPr lang="en-GB" sz="1500" dirty="0"/>
              <a:t>Depending on the size and culture of the </a:t>
            </a:r>
            <a:r>
              <a:rPr lang="en-GB" sz="1500" dirty="0" smtClean="0"/>
              <a:t>business, </a:t>
            </a:r>
            <a:r>
              <a:rPr lang="en-GB" sz="1500" dirty="0"/>
              <a:t>recruitment may be undertaken in-house by managers, human resource </a:t>
            </a:r>
            <a:r>
              <a:rPr lang="en-GB" sz="1500" dirty="0" smtClean="0"/>
              <a:t>staff </a:t>
            </a:r>
            <a:r>
              <a:rPr lang="en-GB" sz="1500" dirty="0"/>
              <a:t>and/or recruitment specialists</a:t>
            </a:r>
            <a:r>
              <a:rPr lang="en-GB" sz="1500" dirty="0" smtClean="0"/>
              <a:t>.</a:t>
            </a:r>
          </a:p>
          <a:p>
            <a:r>
              <a:rPr lang="en-GB" sz="1500" dirty="0" smtClean="0"/>
              <a:t>Recruitment happens in business in many different ways, each with a different appeal</a:t>
            </a:r>
            <a:r>
              <a:rPr lang="en-GB" sz="1500" dirty="0"/>
              <a:t>, e.g. Internal </a:t>
            </a:r>
            <a:r>
              <a:rPr lang="en-GB" sz="1500" dirty="0" smtClean="0"/>
              <a:t>recruitment, Sourcing, Screening </a:t>
            </a:r>
            <a:r>
              <a:rPr lang="en-GB" sz="1500" dirty="0"/>
              <a:t>and </a:t>
            </a:r>
            <a:r>
              <a:rPr lang="en-GB" sz="1500" dirty="0" smtClean="0"/>
              <a:t>selection, Lateral hiring, Recruitment approaches, In-house recruitment, Employee referral, Outsourcing, Employment agencies, Traditional agency, </a:t>
            </a:r>
            <a:r>
              <a:rPr lang="en-GB" sz="1500" dirty="0" err="1" smtClean="0"/>
              <a:t>headhunters</a:t>
            </a:r>
            <a:r>
              <a:rPr lang="en-GB" sz="1500" dirty="0" smtClean="0"/>
              <a:t>, Recruitment websites, Job Click </a:t>
            </a:r>
            <a:r>
              <a:rPr lang="en-GB" sz="1500" dirty="0">
                <a:hlinkClick r:id="rId2"/>
              </a:rPr>
              <a:t>here</a:t>
            </a:r>
            <a:r>
              <a:rPr lang="en-GB" sz="1500" dirty="0"/>
              <a:t> for problems</a:t>
            </a:r>
            <a:r>
              <a:rPr lang="en-GB" sz="1500" dirty="0" smtClean="0"/>
              <a:t>. Click </a:t>
            </a:r>
            <a:r>
              <a:rPr lang="en-GB" sz="1500" dirty="0" smtClean="0">
                <a:hlinkClick r:id="rId3"/>
              </a:rPr>
              <a:t>here</a:t>
            </a:r>
            <a:r>
              <a:rPr lang="en-GB" sz="1500" dirty="0" smtClean="0"/>
              <a:t> for Sales recruitments on YouTube.</a:t>
            </a:r>
          </a:p>
          <a:p>
            <a:r>
              <a:rPr lang="en-GB" sz="1500" dirty="0"/>
              <a:t>In terms of Social </a:t>
            </a:r>
            <a:r>
              <a:rPr lang="en-GB" sz="1500" dirty="0" smtClean="0"/>
              <a:t>Business</a:t>
            </a:r>
            <a:r>
              <a:rPr lang="en-GB" sz="1500" dirty="0"/>
              <a:t>, there are a lot of people involved in </a:t>
            </a:r>
            <a:r>
              <a:rPr lang="en-GB" sz="1500" dirty="0" smtClean="0"/>
              <a:t>the recruitment process </a:t>
            </a:r>
            <a:r>
              <a:rPr lang="en-GB" sz="1500" dirty="0"/>
              <a:t>within a public business, a lot of one to one communication, a lot of importance to etiquette and </a:t>
            </a:r>
            <a:r>
              <a:rPr lang="en-GB" sz="1500" dirty="0" smtClean="0"/>
              <a:t>observation.</a:t>
            </a:r>
            <a:endParaRPr lang="en-GB" sz="1500" dirty="0"/>
          </a:p>
          <a:p>
            <a:pPr marL="109728" indent="0">
              <a:buNone/>
            </a:pPr>
            <a:r>
              <a:rPr lang="en-GB" sz="1500" b="1" dirty="0" smtClean="0"/>
              <a:t>P2.6 </a:t>
            </a:r>
            <a:r>
              <a:rPr lang="en-GB" sz="1500" b="1" dirty="0"/>
              <a:t>– Task 6</a:t>
            </a:r>
            <a:r>
              <a:rPr lang="en-GB" sz="1500" b="1" dirty="0" smtClean="0"/>
              <a:t> </a:t>
            </a:r>
            <a:r>
              <a:rPr lang="en-GB" sz="1500" b="1" dirty="0"/>
              <a:t>- </a:t>
            </a:r>
            <a:r>
              <a:rPr lang="en-GB" sz="1500" dirty="0"/>
              <a:t>Define the Social Business functions of </a:t>
            </a:r>
            <a:r>
              <a:rPr lang="en-GB" sz="1500" b="1" dirty="0" smtClean="0"/>
              <a:t>Recruiting, </a:t>
            </a:r>
            <a:r>
              <a:rPr lang="en-GB" sz="1500" dirty="0" smtClean="0"/>
              <a:t>the </a:t>
            </a:r>
            <a:r>
              <a:rPr lang="en-GB" sz="1500" dirty="0"/>
              <a:t>risks in terms of communications and the Social Media Solutions companies use to alleviate risks.</a:t>
            </a:r>
          </a:p>
        </p:txBody>
      </p:sp>
      <p:sp>
        <p:nvSpPr>
          <p:cNvPr id="3" name="Title 2"/>
          <p:cNvSpPr>
            <a:spLocks noGrp="1"/>
          </p:cNvSpPr>
          <p:nvPr>
            <p:ph type="title"/>
          </p:nvPr>
        </p:nvSpPr>
        <p:spPr>
          <a:xfrm>
            <a:off x="230832" y="116632"/>
            <a:ext cx="8733656" cy="792088"/>
          </a:xfrm>
        </p:spPr>
        <p:txBody>
          <a:bodyPr>
            <a:noAutofit/>
          </a:bodyPr>
          <a:lstStyle/>
          <a:p>
            <a:r>
              <a:rPr lang="en-GB" sz="2500" dirty="0" smtClean="0"/>
              <a:t>P2.6 </a:t>
            </a:r>
            <a:r>
              <a:rPr lang="en-GB" sz="2500" dirty="0"/>
              <a:t>– Social Business and Social Media - </a:t>
            </a:r>
            <a:r>
              <a:rPr lang="en-GB" sz="2500" dirty="0" smtClean="0"/>
              <a:t>Recruiting</a:t>
            </a:r>
            <a:endParaRPr lang="en-GB" sz="2500" dirty="0"/>
          </a:p>
        </p:txBody>
      </p:sp>
    </p:spTree>
    <p:extLst>
      <p:ext uri="{BB962C8B-B14F-4D97-AF65-F5344CB8AC3E}">
        <p14:creationId xmlns:p14="http://schemas.microsoft.com/office/powerpoint/2010/main" val="41746174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600" dirty="0" smtClean="0"/>
              <a:t>Funding and </a:t>
            </a:r>
            <a:r>
              <a:rPr lang="en-GB" sz="1600" dirty="0" smtClean="0"/>
              <a:t>Crowdsourcing – All business have a department in charge of finance and funding. This may be one person and their accounts or a whole building like American Express dedicated to this one department. They are likely to be the least communicative department but the most important as they handle, manage, transfer and pay for everything. Every department deals with them, from contracts, to payslips, to purchases.</a:t>
            </a:r>
          </a:p>
          <a:p>
            <a:r>
              <a:rPr lang="en-GB" sz="1600" b="1" dirty="0" smtClean="0"/>
              <a:t>Crowdsourcing</a:t>
            </a:r>
            <a:r>
              <a:rPr lang="en-GB" sz="1600" dirty="0" smtClean="0"/>
              <a:t> </a:t>
            </a:r>
            <a:r>
              <a:rPr lang="en-GB" sz="1600" dirty="0"/>
              <a:t>is the practice of obtaining needed services, ideas, or content by soliciting contributions from a large group of people, and especially from an online community, rather than from traditional employees or suppliers</a:t>
            </a:r>
            <a:r>
              <a:rPr lang="en-GB" sz="1600" dirty="0" smtClean="0"/>
              <a:t>. </a:t>
            </a:r>
            <a:r>
              <a:rPr lang="en-GB" sz="1600" dirty="0"/>
              <a:t>This process is often used to subdivide tedious work or to fund-raise </a:t>
            </a:r>
            <a:r>
              <a:rPr lang="en-GB" sz="1600" dirty="0" smtClean="0"/>
              <a:t>start-up </a:t>
            </a:r>
            <a:r>
              <a:rPr lang="en-GB" sz="1600" dirty="0"/>
              <a:t>companies and </a:t>
            </a:r>
            <a:r>
              <a:rPr lang="en-GB" sz="1600" dirty="0" smtClean="0"/>
              <a:t>charities. </a:t>
            </a:r>
            <a:r>
              <a:rPr lang="en-GB" sz="1600" dirty="0"/>
              <a:t>It combines the efforts of numerous self-identified volunteers or part-time workers, where each contributor of their own initiative adds a small portion to the greater result. </a:t>
            </a:r>
            <a:r>
              <a:rPr lang="en-GB" sz="1600" dirty="0" smtClean="0"/>
              <a:t>an </a:t>
            </a:r>
            <a:r>
              <a:rPr lang="en-GB" sz="1600" dirty="0"/>
              <a:t>comes from an undefined public rather than being commissioned from a </a:t>
            </a:r>
            <a:r>
              <a:rPr lang="en-GB" sz="1600" dirty="0" smtClean="0"/>
              <a:t>specific </a:t>
            </a:r>
            <a:r>
              <a:rPr lang="en-GB" sz="1600" dirty="0"/>
              <a:t>named group.</a:t>
            </a:r>
          </a:p>
          <a:p>
            <a:r>
              <a:rPr lang="en-GB" sz="1600" dirty="0"/>
              <a:t>In terms of Social Business, there are a lot of people involved in the </a:t>
            </a:r>
            <a:r>
              <a:rPr lang="en-GB" sz="1600" dirty="0" smtClean="0"/>
              <a:t>Finance and funding departments within companies, </a:t>
            </a:r>
            <a:r>
              <a:rPr lang="en-GB" sz="1600" dirty="0"/>
              <a:t>a lot of one to one </a:t>
            </a:r>
            <a:r>
              <a:rPr lang="en-GB" sz="1600" dirty="0" smtClean="0"/>
              <a:t>communication with suppliers, </a:t>
            </a:r>
            <a:r>
              <a:rPr lang="en-GB" sz="1600" dirty="0"/>
              <a:t>a lot of importance </a:t>
            </a:r>
            <a:r>
              <a:rPr lang="en-GB" sz="1600" dirty="0" smtClean="0"/>
              <a:t>is set on precision and moderation as well as legal issues and data protection.</a:t>
            </a:r>
            <a:endParaRPr lang="en-GB" sz="1600" dirty="0"/>
          </a:p>
          <a:p>
            <a:pPr marL="109728" indent="0">
              <a:buNone/>
            </a:pPr>
            <a:r>
              <a:rPr lang="en-GB" sz="1600" b="1" dirty="0" smtClean="0"/>
              <a:t>P2.7 </a:t>
            </a:r>
            <a:r>
              <a:rPr lang="en-GB" sz="1600" b="1" dirty="0"/>
              <a:t>– Task </a:t>
            </a:r>
            <a:r>
              <a:rPr lang="en-GB" sz="1600" b="1" dirty="0" smtClean="0"/>
              <a:t>7 </a:t>
            </a:r>
            <a:r>
              <a:rPr lang="en-GB" sz="1600" b="1" dirty="0"/>
              <a:t>- </a:t>
            </a:r>
            <a:r>
              <a:rPr lang="en-GB" sz="1600" dirty="0"/>
              <a:t>Define the Social Business functions of </a:t>
            </a:r>
            <a:r>
              <a:rPr lang="en-GB" sz="1600" b="1" dirty="0" smtClean="0"/>
              <a:t>Funding and Crowdsourcing, </a:t>
            </a:r>
            <a:r>
              <a:rPr lang="en-GB" sz="1600" dirty="0" smtClean="0"/>
              <a:t>the </a:t>
            </a:r>
            <a:r>
              <a:rPr lang="en-GB" sz="1600" dirty="0"/>
              <a:t>risks in terms of communications and the Social Media Solutions companies use to alleviate risks.</a:t>
            </a:r>
          </a:p>
        </p:txBody>
      </p:sp>
      <p:sp>
        <p:nvSpPr>
          <p:cNvPr id="3" name="Title 2"/>
          <p:cNvSpPr>
            <a:spLocks noGrp="1"/>
          </p:cNvSpPr>
          <p:nvPr>
            <p:ph type="title"/>
          </p:nvPr>
        </p:nvSpPr>
        <p:spPr>
          <a:xfrm>
            <a:off x="230832" y="116632"/>
            <a:ext cx="8733656" cy="792088"/>
          </a:xfrm>
        </p:spPr>
        <p:txBody>
          <a:bodyPr>
            <a:noAutofit/>
          </a:bodyPr>
          <a:lstStyle/>
          <a:p>
            <a:r>
              <a:rPr lang="en-GB" sz="2600" dirty="0" smtClean="0"/>
              <a:t>P2.7 </a:t>
            </a:r>
            <a:r>
              <a:rPr lang="en-GB" sz="2600" dirty="0"/>
              <a:t>– Social Business and Social Media - </a:t>
            </a:r>
            <a:r>
              <a:rPr lang="en-GB" sz="2600" dirty="0" smtClean="0"/>
              <a:t>Funding</a:t>
            </a:r>
            <a:endParaRPr lang="en-GB" sz="2600" dirty="0"/>
          </a:p>
        </p:txBody>
      </p:sp>
    </p:spTree>
    <p:extLst>
      <p:ext uri="{BB962C8B-B14F-4D97-AF65-F5344CB8AC3E}">
        <p14:creationId xmlns:p14="http://schemas.microsoft.com/office/powerpoint/2010/main" val="1706729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600" b="1" dirty="0" smtClean="0"/>
              <a:t>Internal </a:t>
            </a:r>
            <a:r>
              <a:rPr lang="en-GB" sz="1600" b="1" dirty="0"/>
              <a:t>employee </a:t>
            </a:r>
            <a:r>
              <a:rPr lang="en-GB" sz="1600" b="1" dirty="0" smtClean="0"/>
              <a:t>collaboration</a:t>
            </a:r>
            <a:r>
              <a:rPr lang="en-GB" sz="1600" dirty="0" smtClean="0"/>
              <a:t> </a:t>
            </a:r>
            <a:r>
              <a:rPr lang="en-GB" sz="1600" dirty="0"/>
              <a:t>is working with each other to do a task and to achieve shared goals</a:t>
            </a:r>
            <a:r>
              <a:rPr lang="en-GB" sz="1600" dirty="0" smtClean="0"/>
              <a:t>. </a:t>
            </a:r>
            <a:r>
              <a:rPr lang="en-GB" sz="1600" dirty="0"/>
              <a:t>It is a </a:t>
            </a:r>
            <a:r>
              <a:rPr lang="en-GB" sz="1600" dirty="0" smtClean="0"/>
              <a:t>reciprocal </a:t>
            </a:r>
            <a:r>
              <a:rPr lang="en-GB" sz="1600" dirty="0"/>
              <a:t>process where two or more people </a:t>
            </a:r>
            <a:r>
              <a:rPr lang="en-GB" sz="1600" dirty="0" smtClean="0"/>
              <a:t>work </a:t>
            </a:r>
            <a:r>
              <a:rPr lang="en-GB" sz="1600" dirty="0"/>
              <a:t>together to </a:t>
            </a:r>
            <a:r>
              <a:rPr lang="en-GB" sz="1600" dirty="0" smtClean="0"/>
              <a:t>realise </a:t>
            </a:r>
            <a:r>
              <a:rPr lang="en-GB" sz="1600" dirty="0"/>
              <a:t>shared goals, </a:t>
            </a:r>
            <a:r>
              <a:rPr lang="en-GB" sz="1600" dirty="0" smtClean="0"/>
              <a:t>for </a:t>
            </a:r>
            <a:r>
              <a:rPr lang="en-GB" sz="1600" dirty="0"/>
              <a:t>example, an </a:t>
            </a:r>
            <a:r>
              <a:rPr lang="en-GB" sz="1600" dirty="0" smtClean="0"/>
              <a:t>endeavour</a:t>
            </a:r>
            <a:r>
              <a:rPr lang="en-GB" sz="1600" baseline="30000" dirty="0"/>
              <a:t> </a:t>
            </a:r>
            <a:r>
              <a:rPr lang="en-GB" sz="1600" dirty="0" smtClean="0"/>
              <a:t>that </a:t>
            </a:r>
            <a:r>
              <a:rPr lang="en-GB" sz="1600" dirty="0"/>
              <a:t>is creative in </a:t>
            </a:r>
            <a:r>
              <a:rPr lang="en-GB" sz="1600" dirty="0" smtClean="0"/>
              <a:t>nature - by </a:t>
            </a:r>
            <a:r>
              <a:rPr lang="en-GB" sz="1600" dirty="0"/>
              <a:t>sharing knowledge, learning and building </a:t>
            </a:r>
            <a:r>
              <a:rPr lang="en-GB" sz="1600" dirty="0" smtClean="0"/>
              <a:t>consensus.</a:t>
            </a:r>
          </a:p>
          <a:p>
            <a:r>
              <a:rPr lang="en-GB" sz="1600" dirty="0" smtClean="0"/>
              <a:t>Most employee collaborations require </a:t>
            </a:r>
            <a:r>
              <a:rPr lang="en-GB" sz="1600" dirty="0"/>
              <a:t>leadership, although the form of </a:t>
            </a:r>
            <a:r>
              <a:rPr lang="en-GB" sz="1600" dirty="0" smtClean="0"/>
              <a:t>leadership or a t least a set purpose. Teams </a:t>
            </a:r>
            <a:r>
              <a:rPr lang="en-GB" sz="1600" dirty="0"/>
              <a:t>that work collaboratively can obtain greater resources, recognition and reward when facing competition for finite resources</a:t>
            </a:r>
            <a:r>
              <a:rPr lang="en-GB" sz="1600" dirty="0" smtClean="0"/>
              <a:t>. </a:t>
            </a:r>
            <a:endParaRPr lang="en-GB" sz="1600" dirty="0"/>
          </a:p>
          <a:p>
            <a:r>
              <a:rPr lang="en-GB" sz="1600" dirty="0"/>
              <a:t>Structured methods of collaboration encourage introspection of </a:t>
            </a:r>
            <a:r>
              <a:rPr lang="en-GB" sz="1600" dirty="0" smtClean="0"/>
              <a:t>behaviour </a:t>
            </a:r>
            <a:r>
              <a:rPr lang="en-GB" sz="1600" dirty="0"/>
              <a:t>and </a:t>
            </a:r>
            <a:r>
              <a:rPr lang="en-GB" sz="1600" dirty="0" smtClean="0"/>
              <a:t>communication. These </a:t>
            </a:r>
            <a:r>
              <a:rPr lang="en-GB" sz="1600" dirty="0"/>
              <a:t>methods specifically aim to increase the success of teams as they engage in collaborative problem solving. Forms, </a:t>
            </a:r>
            <a:r>
              <a:rPr lang="en-GB" sz="1600" dirty="0" smtClean="0"/>
              <a:t>charts </a:t>
            </a:r>
            <a:r>
              <a:rPr lang="en-GB" sz="1600" dirty="0"/>
              <a:t>and graphs are useful in these situations to objectively document personal traits with the goal of improving performance in current and future </a:t>
            </a:r>
            <a:r>
              <a:rPr lang="en-GB" sz="1600" dirty="0" smtClean="0"/>
              <a:t>projects.</a:t>
            </a:r>
          </a:p>
          <a:p>
            <a:r>
              <a:rPr lang="en-GB" sz="1600" dirty="0" smtClean="0"/>
              <a:t>At the </a:t>
            </a:r>
            <a:r>
              <a:rPr lang="en-GB" sz="1600" dirty="0" err="1" smtClean="0"/>
              <a:t>edn</a:t>
            </a:r>
            <a:r>
              <a:rPr lang="en-GB" sz="1600" dirty="0" smtClean="0"/>
              <a:t> of the day all employees do not work alone, work is linked and all employees work to that greater goal, working collaboratively pushes this forward. Click </a:t>
            </a:r>
            <a:r>
              <a:rPr lang="en-GB" sz="1600" dirty="0" smtClean="0">
                <a:hlinkClick r:id="rId2"/>
              </a:rPr>
              <a:t>here</a:t>
            </a:r>
            <a:r>
              <a:rPr lang="en-GB" sz="1600" dirty="0" smtClean="0"/>
              <a:t>, </a:t>
            </a:r>
            <a:r>
              <a:rPr lang="en-GB" sz="1600" dirty="0" smtClean="0">
                <a:hlinkClick r:id="rId3"/>
              </a:rPr>
              <a:t>her</a:t>
            </a:r>
            <a:r>
              <a:rPr lang="en-GB" sz="1600" dirty="0">
                <a:hlinkClick r:id="rId3"/>
              </a:rPr>
              <a:t>e </a:t>
            </a:r>
            <a:r>
              <a:rPr lang="en-GB" sz="1600" dirty="0" smtClean="0"/>
              <a:t>and </a:t>
            </a:r>
            <a:r>
              <a:rPr lang="en-GB" sz="1600" dirty="0" smtClean="0">
                <a:hlinkClick r:id="rId4"/>
              </a:rPr>
              <a:t>here </a:t>
            </a:r>
            <a:r>
              <a:rPr lang="en-GB" sz="1600" dirty="0"/>
              <a:t>for more details</a:t>
            </a:r>
            <a:r>
              <a:rPr lang="en-GB" sz="1600" dirty="0" smtClean="0"/>
              <a:t>.</a:t>
            </a:r>
          </a:p>
          <a:p>
            <a:r>
              <a:rPr lang="en-GB" sz="1600" dirty="0"/>
              <a:t>In terms of Social Business, </a:t>
            </a:r>
            <a:r>
              <a:rPr lang="en-GB" sz="1600" dirty="0" smtClean="0"/>
              <a:t>teams get formed all the time </a:t>
            </a:r>
            <a:r>
              <a:rPr lang="en-GB" sz="1600" dirty="0"/>
              <a:t>within companies, a lot </a:t>
            </a:r>
            <a:r>
              <a:rPr lang="en-GB" sz="1600" dirty="0" smtClean="0"/>
              <a:t>if daily collaboration is necessary to drive business and a lot of communication is necessary to encourage effective collaborative working.</a:t>
            </a:r>
            <a:endParaRPr lang="en-GB" sz="1600" dirty="0"/>
          </a:p>
          <a:p>
            <a:pPr marL="109728" indent="0">
              <a:buNone/>
            </a:pPr>
            <a:r>
              <a:rPr lang="en-GB" sz="1600" b="1" dirty="0" smtClean="0"/>
              <a:t>P2.8 </a:t>
            </a:r>
            <a:r>
              <a:rPr lang="en-GB" sz="1600" b="1" dirty="0"/>
              <a:t>– Task </a:t>
            </a:r>
            <a:r>
              <a:rPr lang="en-GB" sz="1600" b="1" dirty="0" smtClean="0"/>
              <a:t>8 </a:t>
            </a:r>
            <a:r>
              <a:rPr lang="en-GB" sz="1600" b="1" dirty="0"/>
              <a:t>- </a:t>
            </a:r>
            <a:r>
              <a:rPr lang="en-GB" sz="1600" dirty="0"/>
              <a:t>Define the Social Business functions of </a:t>
            </a:r>
            <a:r>
              <a:rPr lang="en-GB" sz="1600" b="1" dirty="0" smtClean="0"/>
              <a:t>Employee Collaboration, </a:t>
            </a:r>
            <a:r>
              <a:rPr lang="en-GB" sz="1600" dirty="0" smtClean="0"/>
              <a:t>the </a:t>
            </a:r>
            <a:r>
              <a:rPr lang="en-GB" sz="1600" dirty="0"/>
              <a:t>risks in terms of communications and the Social Media Solutions companies use to alleviate risks.</a:t>
            </a:r>
          </a:p>
        </p:txBody>
      </p:sp>
      <p:sp>
        <p:nvSpPr>
          <p:cNvPr id="3" name="Title 2"/>
          <p:cNvSpPr>
            <a:spLocks noGrp="1"/>
          </p:cNvSpPr>
          <p:nvPr>
            <p:ph type="title"/>
          </p:nvPr>
        </p:nvSpPr>
        <p:spPr>
          <a:xfrm>
            <a:off x="230832" y="116632"/>
            <a:ext cx="8733656" cy="792088"/>
          </a:xfrm>
        </p:spPr>
        <p:txBody>
          <a:bodyPr>
            <a:noAutofit/>
          </a:bodyPr>
          <a:lstStyle/>
          <a:p>
            <a:r>
              <a:rPr lang="en-GB" sz="2000" dirty="0" smtClean="0"/>
              <a:t>P2.8 </a:t>
            </a:r>
            <a:r>
              <a:rPr lang="en-GB" sz="2000" dirty="0"/>
              <a:t>– Social Business and Social Media </a:t>
            </a:r>
            <a:r>
              <a:rPr lang="en-GB" sz="2000" dirty="0" smtClean="0"/>
              <a:t>– Employee Collaboration</a:t>
            </a:r>
            <a:endParaRPr lang="en-GB" sz="2000" dirty="0"/>
          </a:p>
        </p:txBody>
      </p:sp>
    </p:spTree>
    <p:extLst>
      <p:ext uri="{BB962C8B-B14F-4D97-AF65-F5344CB8AC3E}">
        <p14:creationId xmlns:p14="http://schemas.microsoft.com/office/powerpoint/2010/main" val="5888639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600" b="1" dirty="0" smtClean="0"/>
              <a:t>Sales</a:t>
            </a:r>
            <a:r>
              <a:rPr lang="en-GB" sz="1600" dirty="0" smtClean="0"/>
              <a:t> - </a:t>
            </a:r>
            <a:r>
              <a:rPr lang="en-GB" sz="1600" dirty="0"/>
              <a:t>In business </a:t>
            </a:r>
            <a:r>
              <a:rPr lang="en-GB" sz="1600" dirty="0" smtClean="0"/>
              <a:t>a </a:t>
            </a:r>
            <a:r>
              <a:rPr lang="en-GB" sz="1600" b="1" dirty="0"/>
              <a:t>sales process</a:t>
            </a:r>
            <a:r>
              <a:rPr lang="en-GB" sz="1600" dirty="0"/>
              <a:t> describes an approach to selling a product or </a:t>
            </a:r>
            <a:r>
              <a:rPr lang="en-GB" sz="1600" dirty="0" smtClean="0"/>
              <a:t>service and is the ultimate goal of any business from charities to schools. Reasons </a:t>
            </a:r>
            <a:r>
              <a:rPr lang="en-GB" sz="1600" dirty="0"/>
              <a:t>for having a well-thought-out sales process include seller and buyer risk management, </a:t>
            </a:r>
            <a:r>
              <a:rPr lang="en-GB" sz="1600" dirty="0" smtClean="0"/>
              <a:t>standardised </a:t>
            </a:r>
            <a:r>
              <a:rPr lang="en-GB" sz="1600" dirty="0"/>
              <a:t>customer interaction during sales, and scalable revenue generation. Approaching the subject from a "process" point of view offers an opportunity to use design and improvement tools from other disciplines and process-oriented industries</a:t>
            </a:r>
            <a:r>
              <a:rPr lang="en-GB" sz="1600" dirty="0" smtClean="0"/>
              <a:t>.</a:t>
            </a:r>
          </a:p>
          <a:p>
            <a:r>
              <a:rPr lang="en-GB" sz="1600" dirty="0" smtClean="0"/>
              <a:t>Everything within a company, any company, rotates around this issue, and every department within a company relies on this target in order to survive. The rise of Social Media in Social Business models is there as a tool to drive sales faster whatever else s argued. Alleviate customer one to one, improve sales, 24/7 business, improve sales, improve customer support, improve sales, relocate, lower prices, improve sales.</a:t>
            </a:r>
          </a:p>
          <a:p>
            <a:r>
              <a:rPr lang="en-GB" sz="1600" dirty="0" smtClean="0"/>
              <a:t>Sales happen in many forms, direct sales, online, Door to door, Telemarketing, Hawking, B2B, B2C, C2C, C2B and pro-Forma sales. All these have techniques attached, some hard sell, some soft sell, some both. </a:t>
            </a:r>
          </a:p>
          <a:p>
            <a:r>
              <a:rPr lang="en-GB" sz="1600" dirty="0"/>
              <a:t>In terms of </a:t>
            </a:r>
            <a:r>
              <a:rPr lang="en-GB" sz="1600" dirty="0" smtClean="0"/>
              <a:t>Social </a:t>
            </a:r>
            <a:r>
              <a:rPr lang="en-GB" sz="1600" dirty="0"/>
              <a:t>Business, </a:t>
            </a:r>
            <a:r>
              <a:rPr lang="en-GB" sz="1600" dirty="0" smtClean="0"/>
              <a:t>Sales still need to happen </a:t>
            </a:r>
            <a:r>
              <a:rPr lang="en-GB" sz="1600" dirty="0"/>
              <a:t>all the time within companies, </a:t>
            </a:r>
            <a:r>
              <a:rPr lang="en-GB" sz="1600" dirty="0" smtClean="0"/>
              <a:t>which means a lot of </a:t>
            </a:r>
            <a:r>
              <a:rPr lang="en-GB" sz="1600" dirty="0"/>
              <a:t>communication is necessary to encourage </a:t>
            </a:r>
            <a:r>
              <a:rPr lang="en-GB" sz="1600" dirty="0" smtClean="0"/>
              <a:t>sales and sale driven plans.</a:t>
            </a:r>
            <a:endParaRPr lang="en-GB" sz="1600" dirty="0"/>
          </a:p>
          <a:p>
            <a:pPr marL="109728" indent="0">
              <a:buNone/>
            </a:pPr>
            <a:r>
              <a:rPr lang="en-GB" sz="1600" b="1" dirty="0" smtClean="0"/>
              <a:t>P2.9 </a:t>
            </a:r>
            <a:r>
              <a:rPr lang="en-GB" sz="1600" b="1" dirty="0"/>
              <a:t>– Task </a:t>
            </a:r>
            <a:r>
              <a:rPr lang="en-GB" sz="1600" b="1" dirty="0" smtClean="0"/>
              <a:t>9 </a:t>
            </a:r>
            <a:r>
              <a:rPr lang="en-GB" sz="1600" b="1" dirty="0"/>
              <a:t>- </a:t>
            </a:r>
            <a:r>
              <a:rPr lang="en-GB" sz="1600" dirty="0"/>
              <a:t>Define the Social Business functions of </a:t>
            </a:r>
            <a:r>
              <a:rPr lang="en-GB" sz="1600" b="1" dirty="0" smtClean="0"/>
              <a:t>Sales, </a:t>
            </a:r>
            <a:r>
              <a:rPr lang="en-GB" sz="1600" dirty="0" smtClean="0"/>
              <a:t>the </a:t>
            </a:r>
            <a:r>
              <a:rPr lang="en-GB" sz="1600" dirty="0"/>
              <a:t>risks in terms of communications and the Social Media Solutions companies use to alleviate risks.</a:t>
            </a:r>
          </a:p>
        </p:txBody>
      </p:sp>
      <p:sp>
        <p:nvSpPr>
          <p:cNvPr id="3" name="Title 2"/>
          <p:cNvSpPr>
            <a:spLocks noGrp="1"/>
          </p:cNvSpPr>
          <p:nvPr>
            <p:ph type="title"/>
          </p:nvPr>
        </p:nvSpPr>
        <p:spPr>
          <a:xfrm>
            <a:off x="230832" y="116632"/>
            <a:ext cx="8733656" cy="792088"/>
          </a:xfrm>
        </p:spPr>
        <p:txBody>
          <a:bodyPr>
            <a:normAutofit fontScale="90000"/>
          </a:bodyPr>
          <a:lstStyle/>
          <a:p>
            <a:r>
              <a:rPr lang="en-GB" sz="3200" dirty="0" smtClean="0"/>
              <a:t>P2.9 </a:t>
            </a:r>
            <a:r>
              <a:rPr lang="en-GB" sz="3200" dirty="0"/>
              <a:t>– Social Business and Social Media - </a:t>
            </a:r>
            <a:r>
              <a:rPr lang="en-GB" sz="3200" dirty="0" smtClean="0"/>
              <a:t>Sales</a:t>
            </a:r>
            <a:endParaRPr lang="en-GB" sz="3200" dirty="0"/>
          </a:p>
        </p:txBody>
      </p:sp>
    </p:spTree>
    <p:extLst>
      <p:ext uri="{BB962C8B-B14F-4D97-AF65-F5344CB8AC3E}">
        <p14:creationId xmlns:p14="http://schemas.microsoft.com/office/powerpoint/2010/main" val="34461908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500" b="1" dirty="0" smtClean="0"/>
              <a:t>Product Development - </a:t>
            </a:r>
            <a:r>
              <a:rPr lang="en-GB" sz="1500" baseline="30000" dirty="0" smtClean="0"/>
              <a:t> </a:t>
            </a:r>
            <a:r>
              <a:rPr lang="en-GB" sz="1500" dirty="0"/>
              <a:t>In business </a:t>
            </a:r>
            <a:r>
              <a:rPr lang="en-GB" sz="1500" dirty="0" smtClean="0"/>
              <a:t>new </a:t>
            </a:r>
            <a:r>
              <a:rPr lang="en-GB" sz="1500" dirty="0"/>
              <a:t>product development (NPD) is the </a:t>
            </a:r>
            <a:r>
              <a:rPr lang="en-GB" sz="1500" dirty="0" smtClean="0"/>
              <a:t>process </a:t>
            </a:r>
            <a:r>
              <a:rPr lang="en-GB" sz="1500" dirty="0"/>
              <a:t>of bringing a new product to market. A product is a set of benefits offered for exchange and can be </a:t>
            </a:r>
            <a:r>
              <a:rPr lang="en-GB" sz="1500" dirty="0" smtClean="0"/>
              <a:t>physical </a:t>
            </a:r>
            <a:r>
              <a:rPr lang="en-GB" sz="1500" dirty="0"/>
              <a:t>or </a:t>
            </a:r>
            <a:r>
              <a:rPr lang="en-GB" sz="1500" dirty="0" smtClean="0"/>
              <a:t>a service or experience. </a:t>
            </a:r>
            <a:r>
              <a:rPr lang="en-GB" sz="1500" dirty="0"/>
              <a:t>There are </a:t>
            </a:r>
            <a:r>
              <a:rPr lang="en-GB" sz="1500" dirty="0" smtClean="0"/>
              <a:t>parts </a:t>
            </a:r>
            <a:r>
              <a:rPr lang="en-GB" sz="1500" dirty="0"/>
              <a:t>involved in the </a:t>
            </a:r>
            <a:r>
              <a:rPr lang="en-GB" sz="1500" dirty="0" smtClean="0"/>
              <a:t>development </a:t>
            </a:r>
            <a:r>
              <a:rPr lang="en-GB" sz="1500" dirty="0"/>
              <a:t>process: one involves the idea generation, product design and detail engineering; the other involves market research and marketing analysis. Companies typically see new product development as the first stage in generating and </a:t>
            </a:r>
            <a:r>
              <a:rPr lang="en-GB" sz="1500" dirty="0" smtClean="0"/>
              <a:t>selling a new </a:t>
            </a:r>
            <a:r>
              <a:rPr lang="en-GB" sz="1500" dirty="0"/>
              <a:t>product within the overall strategic process of product life cycle </a:t>
            </a:r>
            <a:r>
              <a:rPr lang="en-GB" sz="1500" dirty="0" smtClean="0"/>
              <a:t>management.</a:t>
            </a:r>
          </a:p>
          <a:p>
            <a:r>
              <a:rPr lang="en-GB" sz="1500" dirty="0" smtClean="0"/>
              <a:t>The stages of development are Idea Generation, Idea Screening, Concept </a:t>
            </a:r>
            <a:r>
              <a:rPr lang="en-GB" sz="1500" dirty="0"/>
              <a:t>Development and </a:t>
            </a:r>
            <a:r>
              <a:rPr lang="en-GB" sz="1500" dirty="0" smtClean="0"/>
              <a:t>Testing, Business Analysis, Beta </a:t>
            </a:r>
            <a:r>
              <a:rPr lang="en-GB" sz="1500" dirty="0"/>
              <a:t>Testing and Market </a:t>
            </a:r>
            <a:r>
              <a:rPr lang="en-GB" sz="1500" dirty="0" smtClean="0"/>
              <a:t>Testing, Technical Implementation, Commercialization and finally  New </a:t>
            </a:r>
            <a:r>
              <a:rPr lang="en-GB" sz="1500" dirty="0"/>
              <a:t>Product Pricing</a:t>
            </a:r>
          </a:p>
          <a:p>
            <a:r>
              <a:rPr lang="en-GB" sz="1500" dirty="0" smtClean="0"/>
              <a:t>To </a:t>
            </a:r>
            <a:r>
              <a:rPr lang="en-GB" sz="1500" dirty="0"/>
              <a:t>reduce the time that the NPD process takes, many companies are completing several steps at the same </a:t>
            </a:r>
            <a:r>
              <a:rPr lang="en-GB" sz="1500" dirty="0" smtClean="0"/>
              <a:t>time. </a:t>
            </a:r>
            <a:r>
              <a:rPr lang="en-GB" sz="1500" dirty="0"/>
              <a:t>Most industry leaders see new product development as a </a:t>
            </a:r>
            <a:r>
              <a:rPr lang="en-GB" sz="1500" dirty="0" smtClean="0"/>
              <a:t>necessary </a:t>
            </a:r>
            <a:r>
              <a:rPr lang="en-GB" sz="1500" dirty="0"/>
              <a:t>process where resources are allocated to identify market changes and seize upon new product opportunities before they </a:t>
            </a:r>
            <a:r>
              <a:rPr lang="en-GB" sz="1500" dirty="0" smtClean="0"/>
              <a:t>occur. They also see it </a:t>
            </a:r>
            <a:r>
              <a:rPr lang="en-GB" sz="1500" dirty="0"/>
              <a:t>as an </a:t>
            </a:r>
            <a:r>
              <a:rPr lang="en-GB" sz="1500" dirty="0" smtClean="0"/>
              <a:t>on-going </a:t>
            </a:r>
            <a:r>
              <a:rPr lang="en-GB" sz="1500" dirty="0"/>
              <a:t>process </a:t>
            </a:r>
            <a:r>
              <a:rPr lang="en-GB" sz="1500" dirty="0" smtClean="0"/>
              <a:t>in </a:t>
            </a:r>
            <a:r>
              <a:rPr lang="en-GB" sz="1500" dirty="0"/>
              <a:t>which the entire </a:t>
            </a:r>
            <a:r>
              <a:rPr lang="en-GB" sz="1500" dirty="0" smtClean="0"/>
              <a:t>business </a:t>
            </a:r>
            <a:r>
              <a:rPr lang="en-GB" sz="1500" dirty="0"/>
              <a:t>is always looking for </a:t>
            </a:r>
            <a:r>
              <a:rPr lang="en-GB" sz="1500" dirty="0" smtClean="0"/>
              <a:t>opportunities. Click </a:t>
            </a:r>
            <a:r>
              <a:rPr lang="en-GB" sz="1500" dirty="0" smtClean="0">
                <a:hlinkClick r:id="rId2"/>
              </a:rPr>
              <a:t>here </a:t>
            </a:r>
            <a:r>
              <a:rPr lang="en-GB" sz="1500" dirty="0" smtClean="0"/>
              <a:t>for more details.</a:t>
            </a:r>
          </a:p>
          <a:p>
            <a:r>
              <a:rPr lang="en-GB" sz="1500" dirty="0"/>
              <a:t>In terms of Social Business, </a:t>
            </a:r>
            <a:r>
              <a:rPr lang="en-GB" sz="1500" dirty="0" smtClean="0"/>
              <a:t>Product Development </a:t>
            </a:r>
            <a:r>
              <a:rPr lang="en-GB" sz="1500" dirty="0"/>
              <a:t>still need to happen all the time within companies, which means a lot of communication is necessary </a:t>
            </a:r>
            <a:r>
              <a:rPr lang="en-GB" sz="1500" dirty="0" smtClean="0"/>
              <a:t>between finance, R&amp;D and the business.</a:t>
            </a:r>
            <a:endParaRPr lang="en-GB" sz="1500" dirty="0"/>
          </a:p>
          <a:p>
            <a:pPr marL="109728" indent="0">
              <a:buNone/>
            </a:pPr>
            <a:r>
              <a:rPr lang="en-GB" sz="1500" b="1" dirty="0" smtClean="0"/>
              <a:t>P2.10 </a:t>
            </a:r>
            <a:r>
              <a:rPr lang="en-GB" sz="1500" b="1" dirty="0"/>
              <a:t>– Task </a:t>
            </a:r>
            <a:r>
              <a:rPr lang="en-GB" sz="1500" b="1" dirty="0" smtClean="0"/>
              <a:t>10 </a:t>
            </a:r>
            <a:r>
              <a:rPr lang="en-GB" sz="1500" b="1" dirty="0"/>
              <a:t>- </a:t>
            </a:r>
            <a:r>
              <a:rPr lang="en-GB" sz="1500" dirty="0"/>
              <a:t>Define the Social Business functions of </a:t>
            </a:r>
            <a:r>
              <a:rPr lang="en-GB" sz="1500" b="1" dirty="0"/>
              <a:t>P</a:t>
            </a:r>
            <a:r>
              <a:rPr lang="en-GB" sz="1500" b="1" dirty="0" smtClean="0"/>
              <a:t>roduct Development, </a:t>
            </a:r>
            <a:r>
              <a:rPr lang="en-GB" sz="1500" dirty="0" smtClean="0"/>
              <a:t>the </a:t>
            </a:r>
            <a:r>
              <a:rPr lang="en-GB" sz="1500" dirty="0"/>
              <a:t>risks in terms of communications and the Social Media Solutions companies use to alleviate risks.</a:t>
            </a:r>
          </a:p>
        </p:txBody>
      </p:sp>
      <p:sp>
        <p:nvSpPr>
          <p:cNvPr id="3" name="Title 2"/>
          <p:cNvSpPr>
            <a:spLocks noGrp="1"/>
          </p:cNvSpPr>
          <p:nvPr>
            <p:ph type="title"/>
          </p:nvPr>
        </p:nvSpPr>
        <p:spPr>
          <a:xfrm>
            <a:off x="230832" y="116632"/>
            <a:ext cx="8733656" cy="792088"/>
          </a:xfrm>
        </p:spPr>
        <p:txBody>
          <a:bodyPr>
            <a:noAutofit/>
          </a:bodyPr>
          <a:lstStyle/>
          <a:p>
            <a:r>
              <a:rPr lang="en-GB" sz="2100" dirty="0" smtClean="0"/>
              <a:t>P2.10 </a:t>
            </a:r>
            <a:r>
              <a:rPr lang="en-GB" sz="2100" dirty="0"/>
              <a:t>– Social Business and Social Media </a:t>
            </a:r>
            <a:r>
              <a:rPr lang="en-GB" sz="2100" dirty="0" smtClean="0"/>
              <a:t>– Product Development</a:t>
            </a:r>
            <a:endParaRPr lang="en-GB" sz="2100" dirty="0"/>
          </a:p>
        </p:txBody>
      </p:sp>
    </p:spTree>
    <p:extLst>
      <p:ext uri="{BB962C8B-B14F-4D97-AF65-F5344CB8AC3E}">
        <p14:creationId xmlns:p14="http://schemas.microsoft.com/office/powerpoint/2010/main" val="18210138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600" b="1" dirty="0" smtClean="0"/>
              <a:t>Supply </a:t>
            </a:r>
            <a:r>
              <a:rPr lang="en-GB" sz="1600" b="1" dirty="0"/>
              <a:t>Chain </a:t>
            </a:r>
            <a:r>
              <a:rPr lang="en-GB" sz="1600" b="1" dirty="0" smtClean="0"/>
              <a:t>Operations </a:t>
            </a:r>
            <a:r>
              <a:rPr lang="en-GB" sz="1600" b="1" dirty="0" smtClean="0"/>
              <a:t>(</a:t>
            </a:r>
            <a:r>
              <a:rPr lang="en-GB" sz="1600" b="1" dirty="0"/>
              <a:t>SCM</a:t>
            </a:r>
            <a:r>
              <a:rPr lang="en-GB" sz="1600" dirty="0"/>
              <a:t>) </a:t>
            </a:r>
            <a:r>
              <a:rPr lang="en-GB" sz="1600" dirty="0" smtClean="0"/>
              <a:t>- is </a:t>
            </a:r>
            <a:r>
              <a:rPr lang="en-GB" sz="1600" dirty="0"/>
              <a:t>the management of the flow of goods. It includes the movement and storage of raw materials, </a:t>
            </a:r>
            <a:r>
              <a:rPr lang="en-GB" sz="1600" dirty="0" smtClean="0"/>
              <a:t>current </a:t>
            </a:r>
            <a:r>
              <a:rPr lang="en-GB" sz="1600" dirty="0"/>
              <a:t>inventory, and finished goods from point of origin to point of consumption. </a:t>
            </a:r>
            <a:r>
              <a:rPr lang="en-GB" sz="1600" dirty="0" smtClean="0"/>
              <a:t>Supply </a:t>
            </a:r>
            <a:r>
              <a:rPr lang="en-GB" sz="1600" dirty="0"/>
              <a:t>chain management has been defined as the "design, planning, execution, control, and monitoring of supply chain activities with the objective of creating net value, building a competitive infrastructure, leveraging worldwide logistics, synchronizing supply with demand and measuring performance globally</a:t>
            </a:r>
            <a:r>
              <a:rPr lang="en-GB" sz="1600" dirty="0" smtClean="0"/>
              <a:t>."</a:t>
            </a:r>
            <a:endParaRPr lang="en-GB" sz="1600" dirty="0"/>
          </a:p>
          <a:p>
            <a:r>
              <a:rPr lang="en-GB" sz="1600" dirty="0"/>
              <a:t>SCM draws heavily from the areas of operations management, logistics, procurement, and information </a:t>
            </a:r>
            <a:r>
              <a:rPr lang="en-GB" sz="1600" dirty="0" smtClean="0"/>
              <a:t>technology Supply </a:t>
            </a:r>
            <a:r>
              <a:rPr lang="en-GB" sz="1600" dirty="0"/>
              <a:t>chain management addresses the following problems:</a:t>
            </a:r>
          </a:p>
          <a:p>
            <a:r>
              <a:rPr lang="en-GB" sz="1600" dirty="0"/>
              <a:t>Distribution network </a:t>
            </a:r>
            <a:r>
              <a:rPr lang="en-GB" sz="1600" dirty="0" smtClean="0"/>
              <a:t>configuration, Distribution strategy, Trade-offs </a:t>
            </a:r>
            <a:r>
              <a:rPr lang="en-GB" sz="1600" dirty="0"/>
              <a:t>in logistical </a:t>
            </a:r>
            <a:r>
              <a:rPr lang="en-GB" sz="1600" dirty="0" smtClean="0"/>
              <a:t>activities, Information, Inventory management, and Cash flow.</a:t>
            </a:r>
            <a:endParaRPr lang="en-GB" sz="1600" dirty="0"/>
          </a:p>
          <a:p>
            <a:r>
              <a:rPr lang="en-GB" sz="1600" dirty="0"/>
              <a:t>Supply chain execution means managing and coordinating the movement of materials, information and funds across the supply chain. The flow is bi-directional</a:t>
            </a:r>
            <a:r>
              <a:rPr lang="en-GB" sz="1600" dirty="0" smtClean="0"/>
              <a:t>. Technology helps, RFID, CRM, Stock Control and GPS particularly.</a:t>
            </a:r>
          </a:p>
          <a:p>
            <a:r>
              <a:rPr lang="en-GB" sz="1600" dirty="0"/>
              <a:t>In terms of Social Business, </a:t>
            </a:r>
            <a:r>
              <a:rPr lang="en-GB" sz="1600" dirty="0" smtClean="0"/>
              <a:t>Supply Chain operations happen within all companies small ones like schools still need deliveries, large ones like Amazon operate almost wholly on the success of this.</a:t>
            </a:r>
            <a:endParaRPr lang="en-GB" sz="1600" dirty="0"/>
          </a:p>
          <a:p>
            <a:pPr marL="109728" indent="0">
              <a:buNone/>
            </a:pPr>
            <a:r>
              <a:rPr lang="en-GB" sz="1600" b="1" dirty="0" smtClean="0"/>
              <a:t>P2.11 </a:t>
            </a:r>
            <a:r>
              <a:rPr lang="en-GB" sz="1600" b="1" dirty="0"/>
              <a:t>– Task </a:t>
            </a:r>
            <a:r>
              <a:rPr lang="en-GB" sz="1600" b="1" dirty="0" smtClean="0"/>
              <a:t>11 </a:t>
            </a:r>
            <a:r>
              <a:rPr lang="en-GB" sz="1600" b="1" dirty="0"/>
              <a:t>- </a:t>
            </a:r>
            <a:r>
              <a:rPr lang="en-GB" sz="1600" dirty="0"/>
              <a:t>Define the Social Business functions of </a:t>
            </a:r>
            <a:r>
              <a:rPr lang="en-GB" sz="1600" b="1" dirty="0" smtClean="0"/>
              <a:t>Supply Chain Operations, </a:t>
            </a:r>
            <a:r>
              <a:rPr lang="en-GB" sz="1600" dirty="0" smtClean="0"/>
              <a:t>the </a:t>
            </a:r>
            <a:r>
              <a:rPr lang="en-GB" sz="1600" dirty="0"/>
              <a:t>risks in terms of communications and the Social Media Solutions companies use to alleviate risks.</a:t>
            </a:r>
          </a:p>
        </p:txBody>
      </p:sp>
      <p:sp>
        <p:nvSpPr>
          <p:cNvPr id="3" name="Title 2"/>
          <p:cNvSpPr>
            <a:spLocks noGrp="1"/>
          </p:cNvSpPr>
          <p:nvPr>
            <p:ph type="title"/>
          </p:nvPr>
        </p:nvSpPr>
        <p:spPr>
          <a:xfrm>
            <a:off x="230832" y="116632"/>
            <a:ext cx="8733656" cy="792088"/>
          </a:xfrm>
        </p:spPr>
        <p:txBody>
          <a:bodyPr>
            <a:noAutofit/>
          </a:bodyPr>
          <a:lstStyle/>
          <a:p>
            <a:r>
              <a:rPr lang="en-GB" sz="2400" dirty="0" smtClean="0"/>
              <a:t>P2.11 </a:t>
            </a:r>
            <a:r>
              <a:rPr lang="en-GB" sz="2400" dirty="0"/>
              <a:t>– Social Business and Social Media </a:t>
            </a:r>
            <a:r>
              <a:rPr lang="en-GB" sz="2400" dirty="0" smtClean="0"/>
              <a:t>– Supply Chain</a:t>
            </a:r>
            <a:endParaRPr lang="en-GB" sz="2400" dirty="0"/>
          </a:p>
        </p:txBody>
      </p:sp>
    </p:spTree>
    <p:extLst>
      <p:ext uri="{BB962C8B-B14F-4D97-AF65-F5344CB8AC3E}">
        <p14:creationId xmlns:p14="http://schemas.microsoft.com/office/powerpoint/2010/main" val="32723436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328593"/>
          </a:xfrm>
        </p:spPr>
        <p:txBody>
          <a:bodyPr>
            <a:noAutofit/>
          </a:bodyPr>
          <a:lstStyle/>
          <a:p>
            <a:r>
              <a:rPr lang="en-GB" sz="1630" dirty="0" smtClean="0"/>
              <a:t>Companies who have adapted the previous sectors above within their businesses and made changes to the way business functions are usually successful. They like to boast. Others use their business models as a guide for their own future successes. From the following list, ch</a:t>
            </a:r>
            <a:r>
              <a:rPr lang="en-GB" sz="1630" dirty="0"/>
              <a:t>oose three </a:t>
            </a:r>
            <a:r>
              <a:rPr lang="en-GB" sz="1630" dirty="0" smtClean="0"/>
              <a:t>different sector companies who have successfully adapted Social Media into their business planning and identify the range of social </a:t>
            </a:r>
            <a:r>
              <a:rPr lang="en-GB" sz="1630" dirty="0"/>
              <a:t>media </a:t>
            </a:r>
            <a:r>
              <a:rPr lang="en-GB" sz="1630" dirty="0" smtClean="0"/>
              <a:t>used to </a:t>
            </a:r>
            <a:r>
              <a:rPr lang="en-GB" sz="1630" dirty="0"/>
              <a:t>promote </a:t>
            </a:r>
            <a:r>
              <a:rPr lang="en-GB" sz="1630" dirty="0" smtClean="0"/>
              <a:t>their </a:t>
            </a:r>
            <a:r>
              <a:rPr lang="en-GB" sz="1630" dirty="0"/>
              <a:t>business operation. </a:t>
            </a:r>
            <a:endParaRPr lang="en-GB" sz="1630" dirty="0" smtClean="0"/>
          </a:p>
          <a:p>
            <a:r>
              <a:rPr lang="en-GB" sz="1630" dirty="0" smtClean="0"/>
              <a:t>Create a report that demonstrates this process and outlines their successes. Each report should be outlined as follows:</a:t>
            </a:r>
          </a:p>
          <a:p>
            <a:pPr lvl="1"/>
            <a:r>
              <a:rPr lang="en-GB" sz="1630" dirty="0" smtClean="0"/>
              <a:t>Purpose and Aim of the company</a:t>
            </a:r>
          </a:p>
          <a:p>
            <a:pPr lvl="1"/>
            <a:r>
              <a:rPr lang="en-GB" sz="1630" dirty="0" smtClean="0"/>
              <a:t>Products or services offered</a:t>
            </a:r>
          </a:p>
          <a:p>
            <a:pPr lvl="1"/>
            <a:r>
              <a:rPr lang="en-GB" sz="1630" dirty="0" smtClean="0"/>
              <a:t>Content of the Policy Document</a:t>
            </a:r>
          </a:p>
          <a:p>
            <a:pPr lvl="1"/>
            <a:r>
              <a:rPr lang="en-GB" sz="1630" dirty="0" smtClean="0"/>
              <a:t>Core Values</a:t>
            </a:r>
          </a:p>
          <a:p>
            <a:pPr lvl="1"/>
            <a:r>
              <a:rPr lang="en-GB" sz="1630" dirty="0" smtClean="0"/>
              <a:t>Intended Audience of the Policy Document</a:t>
            </a:r>
          </a:p>
          <a:p>
            <a:pPr lvl="1"/>
            <a:r>
              <a:rPr lang="en-GB" sz="1630" dirty="0" smtClean="0"/>
              <a:t>Demonstration of successes related to policy headings.</a:t>
            </a:r>
          </a:p>
          <a:p>
            <a:pPr lvl="1"/>
            <a:r>
              <a:rPr lang="en-GB" sz="1630" dirty="0" smtClean="0"/>
              <a:t>Annotated examples </a:t>
            </a:r>
            <a:r>
              <a:rPr lang="en-GB" sz="1630" dirty="0"/>
              <a:t>of the approaches and promotional </a:t>
            </a:r>
            <a:r>
              <a:rPr lang="en-GB" sz="1630" dirty="0" smtClean="0"/>
              <a:t>activities.</a:t>
            </a:r>
          </a:p>
          <a:p>
            <a:r>
              <a:rPr lang="en-GB" sz="1630" dirty="0" smtClean="0"/>
              <a:t>Use either of the documents supplied </a:t>
            </a:r>
            <a:r>
              <a:rPr lang="en-GB" sz="1630" dirty="0" smtClean="0">
                <a:hlinkClick r:id="rId2" action="ppaction://hlinkfile"/>
              </a:rPr>
              <a:t>here</a:t>
            </a:r>
            <a:r>
              <a:rPr lang="en-GB" sz="1630" dirty="0" smtClean="0"/>
              <a:t>, </a:t>
            </a:r>
            <a:r>
              <a:rPr lang="en-GB" sz="1630" dirty="0" smtClean="0">
                <a:hlinkClick r:id="rId3" action="ppaction://hlinkfile"/>
              </a:rPr>
              <a:t>here, </a:t>
            </a:r>
            <a:r>
              <a:rPr lang="en-GB" sz="1630" dirty="0" smtClean="0">
                <a:hlinkClick r:id="rId4" action="ppaction://hlinkfile"/>
              </a:rPr>
              <a:t>here, </a:t>
            </a:r>
            <a:r>
              <a:rPr lang="en-GB" sz="1630" dirty="0" smtClean="0">
                <a:hlinkClick r:id="rId5" action="ppaction://hlinkfile"/>
              </a:rPr>
              <a:t>here </a:t>
            </a:r>
            <a:r>
              <a:rPr lang="en-GB" sz="1630" dirty="0" smtClean="0"/>
              <a:t>and </a:t>
            </a:r>
            <a:r>
              <a:rPr lang="en-GB" sz="1630" dirty="0" smtClean="0">
                <a:hlinkClick r:id="rId4" action="ppaction://hlinkfile"/>
              </a:rPr>
              <a:t>here</a:t>
            </a:r>
            <a:r>
              <a:rPr lang="en-GB" sz="1630" dirty="0" smtClean="0"/>
              <a:t>, or select from the links </a:t>
            </a:r>
            <a:r>
              <a:rPr lang="en-GB" sz="1630" dirty="0" smtClean="0"/>
              <a:t>to </a:t>
            </a:r>
            <a:r>
              <a:rPr lang="en-GB" sz="1630" dirty="0" smtClean="0">
                <a:hlinkClick r:id="rId6"/>
              </a:rPr>
              <a:t>Social Media Sites</a:t>
            </a:r>
            <a:r>
              <a:rPr lang="en-GB" sz="1630" dirty="0" smtClean="0"/>
              <a:t> here. Some links may no longer function. Oh the irony.</a:t>
            </a:r>
          </a:p>
          <a:p>
            <a:pPr marL="109728" indent="0">
              <a:buNone/>
            </a:pPr>
            <a:r>
              <a:rPr lang="en-GB" sz="1630" b="1" dirty="0" smtClean="0"/>
              <a:t>M2.1 </a:t>
            </a:r>
            <a:r>
              <a:rPr lang="en-GB" sz="1630" b="1" dirty="0"/>
              <a:t>– Task </a:t>
            </a:r>
            <a:r>
              <a:rPr lang="en-GB" sz="1630" b="1" dirty="0" smtClean="0"/>
              <a:t>12 – </a:t>
            </a:r>
            <a:r>
              <a:rPr lang="en-GB" sz="1630" dirty="0" smtClean="0"/>
              <a:t>Create a report of 3 business Social Business policies and their effective transfer of these policies into real life Social Media programmes.</a:t>
            </a:r>
            <a:endParaRPr lang="en-GB" sz="1630" dirty="0"/>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M2.1 – Social Media - </a:t>
            </a:r>
            <a:r>
              <a:rPr lang="en-GB" sz="3200" dirty="0"/>
              <a:t>Promotion success </a:t>
            </a:r>
            <a:endParaRPr lang="en-GB" sz="3200" dirty="0"/>
          </a:p>
        </p:txBody>
      </p:sp>
    </p:spTree>
    <p:extLst>
      <p:ext uri="{BB962C8B-B14F-4D97-AF65-F5344CB8AC3E}">
        <p14:creationId xmlns:p14="http://schemas.microsoft.com/office/powerpoint/2010/main" val="38155795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1872207"/>
          </a:xfrm>
        </p:spPr>
        <p:txBody>
          <a:bodyPr>
            <a:noAutofit/>
          </a:bodyPr>
          <a:lstStyle/>
          <a:p>
            <a:r>
              <a:rPr lang="en-GB" sz="1600" dirty="0" smtClean="0"/>
              <a:t>Using the business policies and social media promotions as a basis of good practice you will need to compare and contrast what works well and what does not within the three businesses and what a company can take from the lessons. Within this you will need to identified </a:t>
            </a:r>
            <a:r>
              <a:rPr lang="en-GB" sz="1600" dirty="0"/>
              <a:t>the key focus and concepts for both social media and social business. </a:t>
            </a:r>
            <a:endParaRPr lang="en-GB" sz="1600" dirty="0" smtClean="0"/>
          </a:p>
          <a:p>
            <a:pPr marL="109728" indent="0">
              <a:buNone/>
            </a:pPr>
            <a:r>
              <a:rPr lang="en-GB" sz="1600" b="1" dirty="0" smtClean="0"/>
              <a:t>D2.1 </a:t>
            </a:r>
            <a:r>
              <a:rPr lang="en-GB" sz="1600" b="1" dirty="0"/>
              <a:t>– Task </a:t>
            </a:r>
            <a:r>
              <a:rPr lang="en-GB" sz="1600" b="1" dirty="0" smtClean="0"/>
              <a:t>13 – </a:t>
            </a:r>
            <a:r>
              <a:rPr lang="en-GB" sz="1600" dirty="0" smtClean="0"/>
              <a:t>Create a report of 3 business Social Business policies and compare their strategies and successes with emphasis on their key focus and concepts.</a:t>
            </a:r>
            <a:endParaRPr lang="en-GB" sz="1600" dirty="0"/>
          </a:p>
        </p:txBody>
      </p:sp>
      <p:sp>
        <p:nvSpPr>
          <p:cNvPr id="3" name="Title 2"/>
          <p:cNvSpPr>
            <a:spLocks noGrp="1"/>
          </p:cNvSpPr>
          <p:nvPr>
            <p:ph type="title"/>
          </p:nvPr>
        </p:nvSpPr>
        <p:spPr>
          <a:xfrm>
            <a:off x="230832" y="116632"/>
            <a:ext cx="8733656" cy="720080"/>
          </a:xfrm>
        </p:spPr>
        <p:txBody>
          <a:bodyPr>
            <a:normAutofit/>
          </a:bodyPr>
          <a:lstStyle/>
          <a:p>
            <a:r>
              <a:rPr lang="en-GB" sz="2600" dirty="0" smtClean="0"/>
              <a:t>D2.1 – Social Media – </a:t>
            </a:r>
            <a:r>
              <a:rPr lang="en-GB" sz="2600" dirty="0" smtClean="0"/>
              <a:t>Business Media Comparison</a:t>
            </a:r>
            <a:endParaRPr lang="en-GB" sz="2600" dirty="0"/>
          </a:p>
        </p:txBody>
      </p:sp>
      <p:graphicFrame>
        <p:nvGraphicFramePr>
          <p:cNvPr id="4" name="Table 3"/>
          <p:cNvGraphicFramePr>
            <a:graphicFrameLocks noGrp="1"/>
          </p:cNvGraphicFramePr>
          <p:nvPr>
            <p:extLst>
              <p:ext uri="{D42A27DB-BD31-4B8C-83A1-F6EECF244321}">
                <p14:modId xmlns:p14="http://schemas.microsoft.com/office/powerpoint/2010/main" val="3280383131"/>
              </p:ext>
            </p:extLst>
          </p:nvPr>
        </p:nvGraphicFramePr>
        <p:xfrm>
          <a:off x="179514" y="2776304"/>
          <a:ext cx="8712966" cy="3749040"/>
        </p:xfrm>
        <a:graphic>
          <a:graphicData uri="http://schemas.openxmlformats.org/drawingml/2006/table">
            <a:tbl>
              <a:tblPr firstRow="1" bandRow="1">
                <a:tableStyleId>{5C22544A-7EE6-4342-B048-85BDC9FD1C3A}</a:tableStyleId>
              </a:tblPr>
              <a:tblGrid>
                <a:gridCol w="2016222"/>
                <a:gridCol w="1368152"/>
                <a:gridCol w="1008112"/>
                <a:gridCol w="936104"/>
                <a:gridCol w="1932215"/>
                <a:gridCol w="1452161"/>
              </a:tblGrid>
              <a:tr h="439073">
                <a:tc>
                  <a:txBody>
                    <a:bodyPr/>
                    <a:lstStyle/>
                    <a:p>
                      <a:endParaRPr lang="en-GB" sz="1400" dirty="0"/>
                    </a:p>
                  </a:txBody>
                  <a:tcPr/>
                </a:tc>
                <a:tc>
                  <a:txBody>
                    <a:bodyPr/>
                    <a:lstStyle/>
                    <a:p>
                      <a:pPr algn="ctr"/>
                      <a:r>
                        <a:rPr lang="en-GB" sz="1200" dirty="0" smtClean="0"/>
                        <a:t>Key Focus and concepts</a:t>
                      </a:r>
                      <a:endParaRPr lang="en-GB" sz="1200" dirty="0"/>
                    </a:p>
                  </a:txBody>
                  <a:tcPr/>
                </a:tc>
                <a:tc>
                  <a:txBody>
                    <a:bodyPr/>
                    <a:lstStyle/>
                    <a:p>
                      <a:pPr algn="ctr"/>
                      <a:r>
                        <a:rPr lang="en-GB" sz="1200" dirty="0" smtClean="0"/>
                        <a:t>Successes</a:t>
                      </a:r>
                      <a:endParaRPr lang="en-GB" sz="1200" dirty="0"/>
                    </a:p>
                  </a:txBody>
                  <a:tcPr/>
                </a:tc>
                <a:tc>
                  <a:txBody>
                    <a:bodyPr/>
                    <a:lstStyle/>
                    <a:p>
                      <a:pPr algn="ctr"/>
                      <a:r>
                        <a:rPr lang="en-GB" sz="1200" dirty="0" smtClean="0"/>
                        <a:t>Failures</a:t>
                      </a:r>
                      <a:endParaRPr lang="en-GB" sz="1200" dirty="0"/>
                    </a:p>
                  </a:txBody>
                  <a:tcPr/>
                </a:tc>
                <a:tc>
                  <a:txBody>
                    <a:bodyPr/>
                    <a:lstStyle/>
                    <a:p>
                      <a:pPr algn="ctr"/>
                      <a:r>
                        <a:rPr lang="en-GB" sz="1200" dirty="0" smtClean="0"/>
                        <a:t>Comparison to the other businesses</a:t>
                      </a:r>
                      <a:endParaRPr lang="en-GB" sz="1200" dirty="0"/>
                    </a:p>
                  </a:txBody>
                  <a:tcPr/>
                </a:tc>
                <a:tc>
                  <a:txBody>
                    <a:bodyPr/>
                    <a:lstStyle/>
                    <a:p>
                      <a:pPr algn="ctr"/>
                      <a:r>
                        <a:rPr lang="en-GB" sz="1200" dirty="0" smtClean="0"/>
                        <a:t>Suggested improvements</a:t>
                      </a:r>
                      <a:endParaRPr lang="en-GB" sz="1200" dirty="0"/>
                    </a:p>
                  </a:txBody>
                  <a:tcPr/>
                </a:tc>
              </a:tr>
              <a:tr h="351259">
                <a:tc>
                  <a:txBody>
                    <a:bodyPr/>
                    <a:lstStyle/>
                    <a:p>
                      <a:r>
                        <a:rPr lang="en-GB" sz="1100" dirty="0" smtClean="0"/>
                        <a:t>Customer</a:t>
                      </a:r>
                      <a:r>
                        <a:rPr lang="en-GB" sz="1100" baseline="0" dirty="0" smtClean="0"/>
                        <a:t> Support</a:t>
                      </a:r>
                      <a:endParaRPr lang="en-GB" sz="1100"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tc>
              </a:tr>
              <a:tr h="351259">
                <a:tc>
                  <a:txBody>
                    <a:bodyPr/>
                    <a:lstStyle/>
                    <a:p>
                      <a:r>
                        <a:rPr lang="en-GB" sz="1100" dirty="0" smtClean="0"/>
                        <a:t>Business 1</a:t>
                      </a:r>
                      <a:endParaRPr lang="en-GB" sz="1100"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r>
              <a:tr h="351259">
                <a:tc>
                  <a:txBody>
                    <a:bodyPr/>
                    <a:lstStyle/>
                    <a:p>
                      <a:r>
                        <a:rPr lang="en-GB" sz="1100" dirty="0" smtClean="0"/>
                        <a:t>Business 2</a:t>
                      </a:r>
                      <a:endParaRPr lang="en-GB" sz="1100"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r>
              <a:tr h="351259">
                <a:tc>
                  <a:txBody>
                    <a:bodyPr/>
                    <a:lstStyle/>
                    <a:p>
                      <a:r>
                        <a:rPr lang="en-GB" sz="1100" dirty="0" smtClean="0"/>
                        <a:t>Business 3</a:t>
                      </a:r>
                      <a:endParaRPr lang="en-GB" sz="11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51259">
                <a:tc>
                  <a:txBody>
                    <a:bodyPr/>
                    <a:lstStyle/>
                    <a:p>
                      <a:r>
                        <a:rPr lang="en-GB" sz="1100" dirty="0" smtClean="0"/>
                        <a:t>Communication</a:t>
                      </a:r>
                      <a:endParaRPr lang="en-GB" sz="11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51259">
                <a:tc>
                  <a:txBody>
                    <a:bodyPr/>
                    <a:lstStyle/>
                    <a:p>
                      <a:r>
                        <a:rPr lang="en-GB" sz="1100" dirty="0" smtClean="0"/>
                        <a:t>Supply Chain</a:t>
                      </a:r>
                      <a:endParaRPr lang="en-GB" sz="11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51259">
                <a:tc>
                  <a:txBody>
                    <a:bodyPr/>
                    <a:lstStyle/>
                    <a:p>
                      <a:r>
                        <a:rPr lang="en-GB" sz="1100" dirty="0" smtClean="0"/>
                        <a:t>Public perception</a:t>
                      </a:r>
                      <a:endParaRPr lang="en-GB" sz="11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51259">
                <a:tc>
                  <a:txBody>
                    <a:bodyPr/>
                    <a:lstStyle/>
                    <a:p>
                      <a:r>
                        <a:rPr lang="en-GB" sz="1100" dirty="0" smtClean="0"/>
                        <a:t>Media Content</a:t>
                      </a:r>
                      <a:endParaRPr lang="en-GB" sz="11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51259">
                <a:tc>
                  <a:txBody>
                    <a:bodyPr/>
                    <a:lstStyle/>
                    <a:p>
                      <a:r>
                        <a:rPr lang="en-GB" sz="1100" dirty="0" smtClean="0"/>
                        <a:t>Managing</a:t>
                      </a:r>
                      <a:r>
                        <a:rPr lang="en-GB" sz="1100" baseline="0" dirty="0" smtClean="0"/>
                        <a:t> negative press</a:t>
                      </a:r>
                      <a:endParaRPr lang="en-GB" sz="11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spTree>
    <p:extLst>
      <p:ext uri="{BB962C8B-B14F-4D97-AF65-F5344CB8AC3E}">
        <p14:creationId xmlns:p14="http://schemas.microsoft.com/office/powerpoint/2010/main" val="1577863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85000" lnSpcReduction="20000"/>
          </a:bodyPr>
          <a:lstStyle/>
          <a:p>
            <a:r>
              <a:rPr lang="en-GB" b="1" dirty="0" smtClean="0"/>
              <a:t>AIM </a:t>
            </a:r>
            <a:r>
              <a:rPr lang="en-GB" b="1" dirty="0"/>
              <a:t>AND PURPOSE OF THE UNIT </a:t>
            </a:r>
            <a:endParaRPr lang="en-GB" dirty="0"/>
          </a:p>
          <a:p>
            <a:r>
              <a:rPr lang="en-GB" dirty="0" smtClean="0"/>
              <a:t>Social </a:t>
            </a:r>
            <a:r>
              <a:rPr lang="en-GB" dirty="0"/>
              <a:t>media for business is a widely expanding opportunity for organisations to embrace social media and apply the social technologies to their business to improve and promote business value. From marketing and sales to product and service innovation, social media for business is changing the way people in business connect and the way organisations compete. </a:t>
            </a:r>
          </a:p>
          <a:p>
            <a:r>
              <a:rPr lang="en-GB" dirty="0"/>
              <a:t>The aim of the unit is to give learners the understanding of what social media is, the scope and impact it has, how it is evolving and the opportunities these platforms provide to businesses when promoting themselves or utilising consumer information. By reviewing business practice the learners will be able to identify how to improve service and customer delivery, raise awareness of business and products/services and improve market intelligence to develop a competitive advantage.</a:t>
            </a:r>
          </a:p>
        </p:txBody>
      </p:sp>
      <p:sp>
        <p:nvSpPr>
          <p:cNvPr id="3" name="Title 2"/>
          <p:cNvSpPr>
            <a:spLocks noGrp="1"/>
          </p:cNvSpPr>
          <p:nvPr>
            <p:ph type="title"/>
          </p:nvPr>
        </p:nvSpPr>
        <p:spPr>
          <a:xfrm>
            <a:off x="230832" y="116632"/>
            <a:ext cx="8733656" cy="720080"/>
          </a:xfrm>
        </p:spPr>
        <p:txBody>
          <a:bodyPr>
            <a:normAutofit/>
          </a:bodyPr>
          <a:lstStyle/>
          <a:p>
            <a:r>
              <a:rPr lang="en-GB" dirty="0" smtClean="0"/>
              <a:t>Scenario</a:t>
            </a:r>
            <a:endParaRPr lang="en-GB" dirty="0"/>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800" b="1" dirty="0"/>
              <a:t>P2.1 – Task 1 - </a:t>
            </a:r>
            <a:r>
              <a:rPr lang="en-GB" sz="1800" dirty="0"/>
              <a:t>Define the terms Social Business and in terms of your school, define what a Social Business Model would mean to the contact time with their customer base.</a:t>
            </a:r>
          </a:p>
          <a:p>
            <a:pPr marL="109728" indent="0">
              <a:buNone/>
            </a:pPr>
            <a:r>
              <a:rPr lang="en-GB" sz="1800" b="1" dirty="0" smtClean="0"/>
              <a:t>P2.2 </a:t>
            </a:r>
            <a:r>
              <a:rPr lang="en-GB" sz="1800" b="1" dirty="0"/>
              <a:t>– Task 2 - </a:t>
            </a:r>
            <a:r>
              <a:rPr lang="en-GB" sz="1800" dirty="0"/>
              <a:t>Define the characteristics of Social Business and in terms of your school, define what a Social Business Model would mean in terms of training, etiquette and analysis.</a:t>
            </a:r>
          </a:p>
          <a:p>
            <a:pPr marL="109728" indent="0">
              <a:buNone/>
            </a:pPr>
            <a:r>
              <a:rPr lang="en-GB" sz="1800" b="1" dirty="0" smtClean="0"/>
              <a:t>P2.3 </a:t>
            </a:r>
            <a:r>
              <a:rPr lang="en-GB" sz="1800" b="1" dirty="0"/>
              <a:t>– Task 3 - </a:t>
            </a:r>
            <a:r>
              <a:rPr lang="en-GB" sz="1800" dirty="0"/>
              <a:t>Define the Social Business functions of </a:t>
            </a:r>
            <a:r>
              <a:rPr lang="en-GB" sz="1800" b="1" dirty="0"/>
              <a:t>Investor Relations</a:t>
            </a:r>
            <a:r>
              <a:rPr lang="en-GB" sz="1800" dirty="0"/>
              <a:t> the risks in terms of communications and the Social Media Solutions companies use to alleviate risks.</a:t>
            </a:r>
          </a:p>
          <a:p>
            <a:pPr marL="109728" indent="0">
              <a:buNone/>
            </a:pPr>
            <a:r>
              <a:rPr lang="en-GB" sz="1800" b="1" dirty="0" smtClean="0"/>
              <a:t>P2.4 </a:t>
            </a:r>
            <a:r>
              <a:rPr lang="en-GB" sz="1800" b="1" dirty="0"/>
              <a:t>– Task 4 - </a:t>
            </a:r>
            <a:r>
              <a:rPr lang="en-GB" sz="1800" dirty="0"/>
              <a:t>Define the Social Business functions of </a:t>
            </a:r>
            <a:r>
              <a:rPr lang="en-GB" sz="1800" b="1" dirty="0"/>
              <a:t>Marketing, </a:t>
            </a:r>
            <a:r>
              <a:rPr lang="en-GB" sz="1800" dirty="0"/>
              <a:t>the risks in terms of communications and the Social Media Solutions companies adapt to alleviate these risks.</a:t>
            </a:r>
          </a:p>
          <a:p>
            <a:pPr marL="109728" indent="0">
              <a:buNone/>
            </a:pPr>
            <a:r>
              <a:rPr lang="en-GB" sz="1800" b="1" dirty="0" smtClean="0"/>
              <a:t>P2.5 </a:t>
            </a:r>
            <a:r>
              <a:rPr lang="en-GB" sz="1800" b="1" dirty="0"/>
              <a:t>– Task 5 - </a:t>
            </a:r>
            <a:r>
              <a:rPr lang="en-GB" sz="1800" dirty="0"/>
              <a:t>Define the Social Business functions of </a:t>
            </a:r>
            <a:r>
              <a:rPr lang="en-GB" sz="1800" b="1" dirty="0"/>
              <a:t>Customer Support, </a:t>
            </a:r>
            <a:r>
              <a:rPr lang="en-GB" sz="1800" dirty="0"/>
              <a:t>the risks in terms of communications and the Social Media Solutions companies use to alleviate risks.</a:t>
            </a:r>
          </a:p>
          <a:p>
            <a:pPr marL="109728" indent="0">
              <a:buNone/>
            </a:pPr>
            <a:r>
              <a:rPr lang="en-GB" sz="1800" b="1" dirty="0" smtClean="0"/>
              <a:t>P2.6 </a:t>
            </a:r>
            <a:r>
              <a:rPr lang="en-GB" sz="1800" b="1" dirty="0"/>
              <a:t>– Task 6 - </a:t>
            </a:r>
            <a:r>
              <a:rPr lang="en-GB" sz="1800" dirty="0"/>
              <a:t>Define the Social Business functions of </a:t>
            </a:r>
            <a:r>
              <a:rPr lang="en-GB" sz="1800" b="1" dirty="0"/>
              <a:t>Recruiting, </a:t>
            </a:r>
            <a:r>
              <a:rPr lang="en-GB" sz="1800" dirty="0"/>
              <a:t>the risks in terms of communications and the Social Media Solutions companies use to alleviate risks</a:t>
            </a:r>
            <a:r>
              <a:rPr lang="en-GB" sz="1800" dirty="0" smtClean="0"/>
              <a:t>.</a:t>
            </a:r>
            <a:endParaRPr lang="en-GB" sz="1800" dirty="0"/>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P2, M2 and D2 – Assessment Criteria</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700" b="1" dirty="0" smtClean="0"/>
              <a:t>P2.7 </a:t>
            </a:r>
            <a:r>
              <a:rPr lang="en-GB" sz="1700" b="1" dirty="0"/>
              <a:t>– Task 7 - </a:t>
            </a:r>
            <a:r>
              <a:rPr lang="en-GB" sz="1700" dirty="0"/>
              <a:t>Define the Social Business functions of </a:t>
            </a:r>
            <a:r>
              <a:rPr lang="en-GB" sz="1700" b="1" dirty="0"/>
              <a:t>Funding and Crowdsourcing, </a:t>
            </a:r>
            <a:r>
              <a:rPr lang="en-GB" sz="1700" dirty="0"/>
              <a:t>the risks in terms of communications and the Social Media Solutions companies use to alleviate risks.</a:t>
            </a:r>
          </a:p>
          <a:p>
            <a:pPr marL="109728" indent="0">
              <a:buNone/>
            </a:pPr>
            <a:r>
              <a:rPr lang="en-GB" sz="1700" b="1" dirty="0" smtClean="0"/>
              <a:t>P2.8 </a:t>
            </a:r>
            <a:r>
              <a:rPr lang="en-GB" sz="1700" b="1" dirty="0"/>
              <a:t>– Task 8 - </a:t>
            </a:r>
            <a:r>
              <a:rPr lang="en-GB" sz="1700" dirty="0"/>
              <a:t>Define the Social Business functions of </a:t>
            </a:r>
            <a:r>
              <a:rPr lang="en-GB" sz="1700" b="1" dirty="0"/>
              <a:t>Employee Collaboration, </a:t>
            </a:r>
            <a:r>
              <a:rPr lang="en-GB" sz="1700" dirty="0"/>
              <a:t>the risks in terms of communications and the Social Media Solutions companies use to alleviate risks.</a:t>
            </a:r>
          </a:p>
          <a:p>
            <a:pPr marL="109728" indent="0">
              <a:buNone/>
            </a:pPr>
            <a:r>
              <a:rPr lang="en-GB" sz="1700" b="1" dirty="0" smtClean="0"/>
              <a:t>P2.9 </a:t>
            </a:r>
            <a:r>
              <a:rPr lang="en-GB" sz="1700" b="1" dirty="0"/>
              <a:t>– Task 9 - </a:t>
            </a:r>
            <a:r>
              <a:rPr lang="en-GB" sz="1700" dirty="0"/>
              <a:t>Define the Social Business functions of </a:t>
            </a:r>
            <a:r>
              <a:rPr lang="en-GB" sz="1700" b="1" dirty="0"/>
              <a:t>Sales, </a:t>
            </a:r>
            <a:r>
              <a:rPr lang="en-GB" sz="1700" dirty="0"/>
              <a:t>the risks in terms of communications and the Social Media Solutions companies use to alleviate risks.</a:t>
            </a:r>
          </a:p>
          <a:p>
            <a:pPr marL="109728" indent="0">
              <a:buNone/>
            </a:pPr>
            <a:r>
              <a:rPr lang="en-GB" sz="1700" b="1" dirty="0" smtClean="0"/>
              <a:t>P2.10 </a:t>
            </a:r>
            <a:r>
              <a:rPr lang="en-GB" sz="1700" b="1" dirty="0"/>
              <a:t>– Task 10 - </a:t>
            </a:r>
            <a:r>
              <a:rPr lang="en-GB" sz="1700" dirty="0"/>
              <a:t>Define the Social Business functions of </a:t>
            </a:r>
            <a:r>
              <a:rPr lang="en-GB" sz="1700" b="1" dirty="0"/>
              <a:t>Product Development, </a:t>
            </a:r>
            <a:r>
              <a:rPr lang="en-GB" sz="1700" dirty="0"/>
              <a:t>the risks in terms of communications and the Social Media Solutions companies use to alleviate risks.</a:t>
            </a:r>
          </a:p>
          <a:p>
            <a:pPr marL="109728" indent="0">
              <a:buNone/>
            </a:pPr>
            <a:r>
              <a:rPr lang="en-GB" sz="1700" b="1" dirty="0" smtClean="0"/>
              <a:t>P2.11 </a:t>
            </a:r>
            <a:r>
              <a:rPr lang="en-GB" sz="1700" b="1" dirty="0"/>
              <a:t>– Task 11 - </a:t>
            </a:r>
            <a:r>
              <a:rPr lang="en-GB" sz="1700" dirty="0"/>
              <a:t>Define the Social Business functions of </a:t>
            </a:r>
            <a:r>
              <a:rPr lang="en-GB" sz="1700" b="1" dirty="0"/>
              <a:t>Supply Chain Operations, </a:t>
            </a:r>
            <a:r>
              <a:rPr lang="en-GB" sz="1700" dirty="0"/>
              <a:t>the risks in terms of communications and the Social Media Solutions companies use to alleviate risks.</a:t>
            </a:r>
          </a:p>
          <a:p>
            <a:pPr marL="109728" indent="0">
              <a:buNone/>
            </a:pPr>
            <a:r>
              <a:rPr lang="en-GB" sz="1700" b="1" dirty="0" smtClean="0"/>
              <a:t>M2.1 </a:t>
            </a:r>
            <a:r>
              <a:rPr lang="en-GB" sz="1700" b="1" dirty="0"/>
              <a:t>– Task 12 – </a:t>
            </a:r>
            <a:r>
              <a:rPr lang="en-GB" sz="1700" dirty="0"/>
              <a:t>Create a report of 3 business Social Business policies and their effective transfer of these policies into real life Social Media programmes.</a:t>
            </a:r>
          </a:p>
          <a:p>
            <a:pPr marL="109728" indent="0">
              <a:buNone/>
            </a:pPr>
            <a:r>
              <a:rPr lang="en-GB" sz="1700" b="1" dirty="0" smtClean="0"/>
              <a:t>D2.1 </a:t>
            </a:r>
            <a:r>
              <a:rPr lang="en-GB" sz="1700" b="1" dirty="0"/>
              <a:t>– Task 13 – </a:t>
            </a:r>
            <a:r>
              <a:rPr lang="en-GB" sz="1700" dirty="0"/>
              <a:t>Create a report of 3 business Social Business policies and compare their strategies and successes with emphasis on their key focus and concepts.</a:t>
            </a:r>
            <a:endParaRPr lang="en-GB" sz="1700" dirty="0"/>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P2, M2 and D2 – Assessment Criteria</a:t>
            </a:r>
            <a:endParaRPr lang="en-GB" sz="3200" dirty="0"/>
          </a:p>
        </p:txBody>
      </p:sp>
    </p:spTree>
    <p:extLst>
      <p:ext uri="{BB962C8B-B14F-4D97-AF65-F5344CB8AC3E}">
        <p14:creationId xmlns:p14="http://schemas.microsoft.com/office/powerpoint/2010/main" val="32795011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75256349"/>
              </p:ext>
            </p:extLst>
          </p:nvPr>
        </p:nvGraphicFramePr>
        <p:xfrm>
          <a:off x="395536" y="908720"/>
          <a:ext cx="8496943" cy="5090160"/>
        </p:xfrm>
        <a:graphic>
          <a:graphicData uri="http://schemas.openxmlformats.org/drawingml/2006/table">
            <a:tbl>
              <a:tblPr firstRow="1" bandRow="1">
                <a:tableStyleId>{5C22544A-7EE6-4342-B048-85BDC9FD1C3A}</a:tableStyleId>
              </a:tblPr>
              <a:tblGrid>
                <a:gridCol w="229642"/>
                <a:gridCol w="1642566"/>
                <a:gridCol w="504056"/>
                <a:gridCol w="1656184"/>
                <a:gridCol w="504056"/>
                <a:gridCol w="1800200"/>
                <a:gridCol w="432048"/>
                <a:gridCol w="1728191"/>
              </a:tblGrid>
              <a:tr h="1149825">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c hMerge="1">
                  <a:txBody>
                    <a:bodyPr/>
                    <a:lstStyle/>
                    <a:p>
                      <a:endParaRPr lang="en-GB"/>
                    </a:p>
                  </a:txBody>
                  <a:tcPr/>
                </a:tc>
              </a:tr>
              <a:tr h="972929">
                <a:tc>
                  <a:txBody>
                    <a:bodyPr/>
                    <a:lstStyle/>
                    <a:p>
                      <a:pPr marL="0" algn="l" rtl="0" eaLnBrk="1" latinLnBrk="0" hangingPunct="1"/>
                      <a:r>
                        <a:rPr kumimoji="0" lang="en-GB" sz="1400" b="0" i="0" u="none" strike="noStrike" kern="1200" baseline="0" dirty="0" smtClean="0">
                          <a:solidFill>
                            <a:schemeClr val="dk1"/>
                          </a:solidFill>
                          <a:latin typeface="+mn-lt"/>
                          <a:ea typeface="+mn-ea"/>
                          <a:cs typeface="+mn-cs"/>
                        </a:rPr>
                        <a:t>1</a:t>
                      </a:r>
                      <a:endParaRPr kumimoji="0" lang="en-GB" sz="1400" b="0" i="0" u="none" strike="noStrike" kern="1200" baseline="0" dirty="0">
                        <a:solidFill>
                          <a:schemeClr val="dk1"/>
                        </a:solidFill>
                        <a:latin typeface="+mn-lt"/>
                        <a:ea typeface="+mn-ea"/>
                        <a:cs typeface="+mn-cs"/>
                      </a:endParaRPr>
                    </a:p>
                  </a:txBody>
                  <a:tcPr>
                    <a:solidFill>
                      <a:schemeClr val="bg2"/>
                    </a:solidFill>
                  </a:tcPr>
                </a:tc>
                <a:tc>
                  <a:txBody>
                    <a:bodyPr/>
                    <a:lstStyle/>
                    <a:p>
                      <a:r>
                        <a:rPr lang="en-GB" sz="1400" b="0" i="0" u="none" strike="noStrike" baseline="0" dirty="0" smtClean="0">
                          <a:solidFill>
                            <a:srgbClr val="000000"/>
                          </a:solidFill>
                          <a:latin typeface="+mn-lt"/>
                        </a:rPr>
                        <a:t>Understand the concept of social media</a:t>
                      </a:r>
                    </a:p>
                  </a:txBody>
                  <a:tcPr>
                    <a:solidFill>
                      <a:schemeClr val="bg2"/>
                    </a:solidFill>
                  </a:tcPr>
                </a:tc>
                <a:tc>
                  <a:txBody>
                    <a:bodyPr/>
                    <a:lstStyle/>
                    <a:p>
                      <a:r>
                        <a:rPr lang="en-GB" sz="1400" b="0" i="0" u="none" strike="noStrike" baseline="0" dirty="0" smtClean="0">
                          <a:solidFill>
                            <a:srgbClr val="000000"/>
                          </a:solidFill>
                          <a:latin typeface="+mn-lt"/>
                        </a:rPr>
                        <a:t>P1</a:t>
                      </a:r>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Explain the range of social media services</a:t>
                      </a:r>
                    </a:p>
                    <a:p>
                      <a:endParaRPr lang="en-GB" sz="1400" b="0" i="0" u="none" strike="noStrike" baseline="0" dirty="0" smtClean="0">
                        <a:solidFill>
                          <a:srgbClr val="000000"/>
                        </a:solidFill>
                        <a:latin typeface="+mn-lt"/>
                      </a:endParaRPr>
                    </a:p>
                  </a:txBody>
                  <a:tcPr>
                    <a:solidFill>
                      <a:schemeClr val="bg2"/>
                    </a:solidFill>
                  </a:tcPr>
                </a:tc>
                <a:tc>
                  <a:txBody>
                    <a:bodyPr/>
                    <a:lstStyle/>
                    <a:p>
                      <a:pPr algn="l"/>
                      <a:r>
                        <a:rPr lang="en-GB" sz="1400" b="0" i="0" u="none" strike="noStrike" baseline="0" dirty="0" smtClean="0">
                          <a:solidFill>
                            <a:srgbClr val="000000"/>
                          </a:solidFill>
                          <a:latin typeface="+mn-lt"/>
                        </a:rPr>
                        <a:t>M1 	</a:t>
                      </a:r>
                    </a:p>
                  </a:txBody>
                  <a:tcPr>
                    <a:solidFill>
                      <a:schemeClr val="bg2"/>
                    </a:solidFill>
                  </a:tcPr>
                </a:tc>
                <a:tc>
                  <a:txBody>
                    <a:bodyPr/>
                    <a:lstStyle/>
                    <a:p>
                      <a:pPr algn="l"/>
                      <a:r>
                        <a:rPr lang="en-GB" sz="1400" b="0" i="0" u="none" strike="noStrike" baseline="0" dirty="0" smtClean="0">
                          <a:solidFill>
                            <a:srgbClr val="000000"/>
                          </a:solidFill>
                          <a:latin typeface="+mn-lt"/>
                        </a:rPr>
                        <a:t>Explain opportunities provided by social media to individuals</a:t>
                      </a:r>
                    </a:p>
                  </a:txBody>
                  <a:tcPr>
                    <a:solidFill>
                      <a:schemeClr val="bg2"/>
                    </a:solidFill>
                  </a:tcPr>
                </a:tc>
                <a:tc>
                  <a:txBody>
                    <a:bodyPr/>
                    <a:lstStyle/>
                    <a:p>
                      <a:r>
                        <a:rPr lang="en-GB" sz="1400" b="0" i="0" u="none" strike="noStrike" baseline="0" dirty="0" smtClean="0">
                          <a:solidFill>
                            <a:srgbClr val="000000"/>
                          </a:solidFill>
                          <a:latin typeface="+mn-lt"/>
                        </a:rPr>
                        <a:t>D1 	</a:t>
                      </a:r>
                    </a:p>
                  </a:txBody>
                  <a:tcPr>
                    <a:solidFill>
                      <a:schemeClr val="bg2"/>
                    </a:solidFill>
                  </a:tcPr>
                </a:tc>
                <a:tc>
                  <a:txBody>
                    <a:bodyPr/>
                    <a:lstStyle/>
                    <a:p>
                      <a:r>
                        <a:rPr lang="en-GB" sz="1400" b="0" i="0" u="none" strike="noStrike" baseline="0" dirty="0" smtClean="0">
                          <a:solidFill>
                            <a:srgbClr val="000000"/>
                          </a:solidFill>
                          <a:latin typeface="+mn-lt"/>
                        </a:rPr>
                        <a:t>Evaluate risks to individuals when using social media </a:t>
                      </a:r>
                    </a:p>
                  </a:txBody>
                  <a:tcPr>
                    <a:solidFill>
                      <a:schemeClr val="bg2"/>
                    </a:solidFill>
                  </a:tcPr>
                </a:tc>
              </a:tr>
              <a:tr h="796033">
                <a:tc>
                  <a:txBody>
                    <a:bodyPr/>
                    <a:lstStyle/>
                    <a:p>
                      <a:r>
                        <a:rPr lang="en-GB" sz="1400" dirty="0" smtClean="0">
                          <a:latin typeface="+mn-lt"/>
                        </a:rPr>
                        <a:t>2</a:t>
                      </a:r>
                      <a:endParaRPr lang="en-GB" sz="1400" dirty="0">
                        <a:latin typeface="+mn-lt"/>
                      </a:endParaRPr>
                    </a:p>
                  </a:txBody>
                  <a:tcPr>
                    <a:solidFill>
                      <a:srgbClr val="FFC000"/>
                    </a:solidFill>
                  </a:tcPr>
                </a:tc>
                <a:tc>
                  <a:txBody>
                    <a:bodyPr/>
                    <a:lstStyle/>
                    <a:p>
                      <a:r>
                        <a:rPr lang="en-GB" sz="1400" b="0" i="0" u="none" strike="noStrike" baseline="0" dirty="0" smtClean="0">
                          <a:solidFill>
                            <a:srgbClr val="000000"/>
                          </a:solidFill>
                          <a:latin typeface="+mn-lt"/>
                        </a:rPr>
                        <a:t>Know social media for the business environment</a:t>
                      </a:r>
                    </a:p>
                  </a:txBody>
                  <a:tcPr>
                    <a:solidFill>
                      <a:srgbClr val="FFC000"/>
                    </a:solidFill>
                  </a:tcPr>
                </a:tc>
                <a:tc>
                  <a:txBody>
                    <a:bodyPr/>
                    <a:lstStyle/>
                    <a:p>
                      <a:r>
                        <a:rPr lang="en-GB" sz="1400" b="0" i="0" u="none" strike="noStrike" baseline="0" dirty="0" smtClean="0">
                          <a:solidFill>
                            <a:srgbClr val="000000"/>
                          </a:solidFill>
                          <a:latin typeface="+mn-lt"/>
                        </a:rPr>
                        <a:t>P2 	</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the concept of social media for business</a:t>
                      </a:r>
                    </a:p>
                  </a:txBody>
                  <a:tcPr>
                    <a:solidFill>
                      <a:srgbClr val="FFC000"/>
                    </a:solidFill>
                  </a:tcPr>
                </a:tc>
                <a:tc>
                  <a:txBody>
                    <a:bodyPr/>
                    <a:lstStyle/>
                    <a:p>
                      <a:pPr algn="l"/>
                      <a:r>
                        <a:rPr lang="en-GB" sz="1400" b="0" i="0" u="none" strike="noStrike" baseline="0" dirty="0" smtClean="0">
                          <a:solidFill>
                            <a:srgbClr val="000000"/>
                          </a:solidFill>
                          <a:latin typeface="+mn-lt"/>
                        </a:rPr>
                        <a:t>M2</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where social media has been successful in promoting businesses</a:t>
                      </a:r>
                    </a:p>
                  </a:txBody>
                  <a:tcPr>
                    <a:solidFill>
                      <a:srgbClr val="FFC000"/>
                    </a:solidFill>
                  </a:tcPr>
                </a:tc>
                <a:tc>
                  <a:txBody>
                    <a:bodyPr/>
                    <a:lstStyle/>
                    <a:p>
                      <a:pPr algn="l"/>
                      <a:r>
                        <a:rPr lang="en-GB" sz="1400" b="0" i="0" u="none" strike="noStrike" baseline="0" dirty="0" smtClean="0">
                          <a:solidFill>
                            <a:srgbClr val="000000"/>
                          </a:solidFill>
                          <a:latin typeface="+mn-lt"/>
                        </a:rPr>
                        <a:t>D2 	</a:t>
                      </a:r>
                    </a:p>
                  </a:txBody>
                  <a:tcPr>
                    <a:solidFill>
                      <a:srgbClr val="FFC000"/>
                    </a:solidFill>
                  </a:tcPr>
                </a:tc>
                <a:tc>
                  <a:txBody>
                    <a:bodyPr/>
                    <a:lstStyle/>
                    <a:p>
                      <a:pPr algn="l"/>
                      <a:r>
                        <a:rPr lang="en-GB" sz="1400" b="0" i="0" u="none" strike="noStrike" baseline="0" dirty="0" smtClean="0">
                          <a:solidFill>
                            <a:srgbClr val="000000"/>
                          </a:solidFill>
                          <a:latin typeface="+mn-lt"/>
                        </a:rPr>
                        <a:t>Compare and contrast social media and social media for business </a:t>
                      </a:r>
                    </a:p>
                  </a:txBody>
                  <a:tcPr>
                    <a:solidFill>
                      <a:srgbClr val="FFC000"/>
                    </a:solidFill>
                  </a:tcPr>
                </a:tc>
              </a:tr>
              <a:tr h="796033">
                <a:tc>
                  <a:txBody>
                    <a:bodyPr/>
                    <a:lstStyle/>
                    <a:p>
                      <a:r>
                        <a:rPr lang="en-GB" sz="1400" dirty="0" smtClean="0">
                          <a:latin typeface="+mn-lt"/>
                        </a:rPr>
                        <a:t>3</a:t>
                      </a:r>
                      <a:endParaRPr lang="en-GB" sz="1400" dirty="0">
                        <a:latin typeface="+mn-lt"/>
                      </a:endParaRPr>
                    </a:p>
                  </a:txBody>
                  <a:tcPr/>
                </a:tc>
                <a:tc>
                  <a:txBody>
                    <a:bodyPr/>
                    <a:lstStyle/>
                    <a:p>
                      <a:r>
                        <a:rPr lang="en-GB" sz="1400" b="0" i="0" u="none" strike="noStrike" baseline="0" dirty="0" smtClean="0">
                          <a:solidFill>
                            <a:srgbClr val="000000"/>
                          </a:solidFill>
                          <a:latin typeface="+mn-lt"/>
                        </a:rPr>
                        <a:t>Know benefits of social media for business to an organisation</a:t>
                      </a:r>
                    </a:p>
                  </a:txBody>
                  <a:tcPr/>
                </a:tc>
                <a:tc>
                  <a:txBody>
                    <a:bodyPr/>
                    <a:lstStyle/>
                    <a:p>
                      <a:pPr algn="l"/>
                      <a:r>
                        <a:rPr lang="en-GB" sz="1400" b="0" i="0" u="none" strike="noStrike" baseline="0" dirty="0" smtClean="0">
                          <a:solidFill>
                            <a:srgbClr val="000000"/>
                          </a:solidFill>
                          <a:latin typeface="+mn-lt"/>
                        </a:rPr>
                        <a:t>P3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benefits to an organisation of using social media for business</a:t>
                      </a:r>
                    </a:p>
                    <a:p>
                      <a:pPr algn="l"/>
                      <a:endParaRPr lang="en-GB" sz="1400" b="0" i="0" u="none" strike="noStrike" baseline="0" dirty="0" smtClean="0">
                        <a:solidFill>
                          <a:srgbClr val="000000"/>
                        </a:solidFill>
                        <a:latin typeface="+mn-lt"/>
                      </a:endParaRPr>
                    </a:p>
                  </a:txBody>
                  <a:tcPr/>
                </a:tc>
                <a:tc>
                  <a:txBody>
                    <a:bodyPr/>
                    <a:lstStyle/>
                    <a:p>
                      <a:pPr algn="l"/>
                      <a:r>
                        <a:rPr lang="en-GB" sz="1400" b="0" i="0" u="none" strike="noStrike" baseline="0" dirty="0" smtClean="0">
                          <a:solidFill>
                            <a:srgbClr val="000000"/>
                          </a:solidFill>
                          <a:latin typeface="+mn-lt"/>
                        </a:rPr>
                        <a:t>M3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Explain how social media for business could be used to improve business functions</a:t>
                      </a:r>
                    </a:p>
                    <a:p>
                      <a:pPr algn="l"/>
                      <a:endParaRPr lang="en-GB" sz="1400" b="0" i="0" u="none" strike="noStrike" baseline="0" dirty="0" smtClean="0">
                        <a:solidFill>
                          <a:srgbClr val="000000"/>
                        </a:solidFill>
                        <a:latin typeface="+mn-lt"/>
                      </a:endParaRPr>
                    </a:p>
                  </a:txBody>
                  <a:tcPr/>
                </a:tc>
                <a:tc>
                  <a:txBody>
                    <a:bodyPr/>
                    <a:lstStyle/>
                    <a:p>
                      <a:pPr algn="l"/>
                      <a:r>
                        <a:rPr lang="en-GB" sz="1400" b="0" i="0" u="none" strike="noStrike" baseline="0" dirty="0" smtClean="0">
                          <a:solidFill>
                            <a:srgbClr val="000000"/>
                          </a:solidFill>
                          <a:latin typeface="+mn-lt"/>
                        </a:rPr>
                        <a:t>D3 	</a:t>
                      </a:r>
                    </a:p>
                  </a:txBody>
                  <a:tcPr/>
                </a:tc>
                <a:tc>
                  <a:txBody>
                    <a:bodyPr/>
                    <a:lstStyle/>
                    <a:p>
                      <a:pPr algn="l"/>
                      <a:r>
                        <a:rPr lang="en-GB" sz="1400" b="0" i="0" u="none" strike="noStrike" baseline="0" dirty="0" smtClean="0">
                          <a:solidFill>
                            <a:srgbClr val="000000"/>
                          </a:solidFill>
                          <a:latin typeface="+mn-lt"/>
                        </a:rPr>
                        <a:t>Propose success criteria for an identified business when introducing social media for business</a:t>
                      </a: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836712"/>
            <a:ext cx="8640960" cy="5544616"/>
          </a:xfrm>
        </p:spPr>
        <p:txBody>
          <a:bodyPr>
            <a:noAutofit/>
          </a:bodyPr>
          <a:lstStyle/>
          <a:p>
            <a:r>
              <a:rPr lang="en-GB" sz="2000" dirty="0" smtClean="0"/>
              <a:t>The </a:t>
            </a:r>
            <a:r>
              <a:rPr lang="en-GB" sz="2000" dirty="0"/>
              <a:t>tutor should encourage learners to consider a wider range of users for the services and the organisations, and identify the potential risks or problems that different users may experience, as identified in the teaching content. It may be necessary to prompt the learners with examples of risks publicised in the media followed by more in depth research to fully appreciate risks. </a:t>
            </a:r>
          </a:p>
          <a:p>
            <a:r>
              <a:rPr lang="en-GB" sz="2000" dirty="0"/>
              <a:t>With a good understanding of social media and the audiences, approaches to usage, purpose and risks learners should then be directed to consider the use of social media for business and the term ‘Social Business’. They should identify how the already identified organisations and services are actually businesses and it would be beneficial if the tutor presented high profile social media examples to identify how these “social” services are actually multimillion pound businesses globally. They should consider how the income is generated, businesses developed by extending their earlier research of preferred services and organisations to incorporate this. </a:t>
            </a:r>
            <a:endParaRPr lang="en-GB" sz="2000" dirty="0" smtClean="0"/>
          </a:p>
        </p:txBody>
      </p:sp>
      <p:sp>
        <p:nvSpPr>
          <p:cNvPr id="3" name="Title 2"/>
          <p:cNvSpPr>
            <a:spLocks noGrp="1"/>
          </p:cNvSpPr>
          <p:nvPr>
            <p:ph type="title"/>
          </p:nvPr>
        </p:nvSpPr>
        <p:spPr>
          <a:xfrm>
            <a:off x="251520" y="116632"/>
            <a:ext cx="8640960" cy="720080"/>
          </a:xfrm>
        </p:spPr>
        <p:txBody>
          <a:bodyPr>
            <a:noAutofit/>
          </a:bodyPr>
          <a:lstStyle/>
          <a:p>
            <a:r>
              <a:rPr lang="en-GB" sz="2800" dirty="0" smtClean="0"/>
              <a:t>LO2 - Understand </a:t>
            </a:r>
            <a:r>
              <a:rPr lang="en-GB" sz="2800" dirty="0"/>
              <a:t>the concept of social media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63277"/>
            <a:ext cx="8712968" cy="5030019"/>
          </a:xfrm>
        </p:spPr>
        <p:txBody>
          <a:bodyPr>
            <a:noAutofit/>
          </a:bodyPr>
          <a:lstStyle/>
          <a:p>
            <a:r>
              <a:rPr lang="en-GB" sz="2000" dirty="0" smtClean="0"/>
              <a:t>For </a:t>
            </a:r>
            <a:r>
              <a:rPr lang="en-GB" sz="2000" b="1" dirty="0"/>
              <a:t>P2</a:t>
            </a:r>
            <a:r>
              <a:rPr lang="en-GB" sz="2000" dirty="0"/>
              <a:t> learners must describe the concept of social media for business. This could be in the form of a leaflet with descriptions or a report to describe what social business is and how the concept has evolved based on the rapid explosion of social media services. </a:t>
            </a:r>
          </a:p>
          <a:p>
            <a:r>
              <a:rPr lang="en-GB" sz="2000" dirty="0"/>
              <a:t>For merit assessment criterion </a:t>
            </a:r>
            <a:r>
              <a:rPr lang="en-GB" sz="2000" b="1" dirty="0"/>
              <a:t>M2</a:t>
            </a:r>
            <a:r>
              <a:rPr lang="en-GB" sz="2000" dirty="0"/>
              <a:t> learners must describe where social media has been successful in promoting businesses. This could be in the form of a presentation with notes where the learner identifies a range of businesses that have over a recent number of years used social media to promote in their business operation. Examples of the approaches and promotional activities should be given. </a:t>
            </a:r>
          </a:p>
          <a:p>
            <a:r>
              <a:rPr lang="en-GB" sz="2000" dirty="0"/>
              <a:t>For distinction criterion </a:t>
            </a:r>
            <a:r>
              <a:rPr lang="en-GB" sz="2000" b="1" dirty="0"/>
              <a:t>D2</a:t>
            </a:r>
            <a:r>
              <a:rPr lang="en-GB" sz="2000" dirty="0"/>
              <a:t> learners must compare and contrast social media and social business. This could be in the form of a report or presentation where the learner identified the key focus and concepts for both social media and social business. </a:t>
            </a:r>
          </a:p>
        </p:txBody>
      </p:sp>
      <p:sp>
        <p:nvSpPr>
          <p:cNvPr id="3" name="Title 2"/>
          <p:cNvSpPr>
            <a:spLocks noGrp="1"/>
          </p:cNvSpPr>
          <p:nvPr>
            <p:ph type="title"/>
          </p:nvPr>
        </p:nvSpPr>
        <p:spPr>
          <a:xfrm>
            <a:off x="230832" y="116632"/>
            <a:ext cx="8733656" cy="792088"/>
          </a:xfrm>
        </p:spPr>
        <p:txBody>
          <a:bodyPr>
            <a:normAutofit fontScale="90000"/>
          </a:bodyPr>
          <a:lstStyle/>
          <a:p>
            <a:r>
              <a:rPr lang="en-GB" dirty="0"/>
              <a:t>Assessment Criterion </a:t>
            </a:r>
            <a:r>
              <a:rPr lang="en-GB" dirty="0" smtClean="0"/>
              <a:t>P2, M2 and D2 </a:t>
            </a:r>
            <a:endParaRPr lang="en-GB"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400599"/>
          </a:xfrm>
        </p:spPr>
        <p:txBody>
          <a:bodyPr>
            <a:noAutofit/>
          </a:bodyPr>
          <a:lstStyle/>
          <a:p>
            <a:r>
              <a:rPr lang="en-GB" sz="1700" dirty="0" smtClean="0"/>
              <a:t>Organisations </a:t>
            </a:r>
            <a:r>
              <a:rPr lang="en-GB" sz="1700" dirty="0"/>
              <a:t>that have adopted the </a:t>
            </a:r>
            <a:r>
              <a:rPr lang="en-GB" sz="1700" b="1" dirty="0"/>
              <a:t>social business model</a:t>
            </a:r>
            <a:r>
              <a:rPr lang="en-GB" sz="1700" dirty="0"/>
              <a:t> </a:t>
            </a:r>
            <a:r>
              <a:rPr lang="en-GB" sz="1700" dirty="0" smtClean="0"/>
              <a:t>will use </a:t>
            </a:r>
            <a:r>
              <a:rPr lang="en-GB" sz="1700" dirty="0"/>
              <a:t>social media tools and social networking </a:t>
            </a:r>
            <a:r>
              <a:rPr lang="en-GB" sz="1700" dirty="0" smtClean="0"/>
              <a:t>standards </a:t>
            </a:r>
            <a:r>
              <a:rPr lang="en-GB" sz="1700" dirty="0"/>
              <a:t>across functional areas </a:t>
            </a:r>
            <a:r>
              <a:rPr lang="en-GB" sz="1700" dirty="0" smtClean="0"/>
              <a:t>within a business for </a:t>
            </a:r>
            <a:r>
              <a:rPr lang="en-GB" sz="1700" dirty="0"/>
              <a:t>communicating and engaging with external audiences, including customers, prospective customers, prospective employees, suppliers, and partners.</a:t>
            </a:r>
          </a:p>
          <a:p>
            <a:r>
              <a:rPr lang="en-GB" sz="1700" dirty="0"/>
              <a:t>Combining social networking </a:t>
            </a:r>
            <a:r>
              <a:rPr lang="en-GB" sz="1700" dirty="0" smtClean="0"/>
              <a:t>etiquette such as being </a:t>
            </a:r>
            <a:r>
              <a:rPr lang="en-GB" sz="1700" dirty="0"/>
              <a:t>helpful, transparent and </a:t>
            </a:r>
            <a:r>
              <a:rPr lang="en-GB" sz="1700" dirty="0" smtClean="0"/>
              <a:t>authentic, </a:t>
            </a:r>
            <a:r>
              <a:rPr lang="en-GB" sz="1700" dirty="0"/>
              <a:t>with business engagement on </a:t>
            </a:r>
            <a:r>
              <a:rPr lang="en-GB" sz="1700" dirty="0" smtClean="0"/>
              <a:t>LinkedIn, </a:t>
            </a:r>
            <a:r>
              <a:rPr lang="en-GB" sz="1700" dirty="0"/>
              <a:t>Twitter </a:t>
            </a:r>
            <a:r>
              <a:rPr lang="en-GB" sz="1700" dirty="0" smtClean="0"/>
              <a:t>and Facebook </a:t>
            </a:r>
            <a:r>
              <a:rPr lang="en-GB" sz="1700" dirty="0"/>
              <a:t>more fully involves employees in the </a:t>
            </a:r>
            <a:r>
              <a:rPr lang="en-GB" sz="1700" dirty="0" smtClean="0"/>
              <a:t>organisation </a:t>
            </a:r>
            <a:r>
              <a:rPr lang="en-GB" sz="1700" dirty="0"/>
              <a:t>and increases customer intimacy and trust</a:t>
            </a:r>
            <a:r>
              <a:rPr lang="en-GB" sz="1700" dirty="0" smtClean="0"/>
              <a:t>.</a:t>
            </a:r>
            <a:endParaRPr lang="en-GB" sz="1700" dirty="0"/>
          </a:p>
          <a:p>
            <a:r>
              <a:rPr lang="en-GB" sz="1700" b="1" dirty="0" smtClean="0"/>
              <a:t>Overview</a:t>
            </a:r>
            <a:endParaRPr lang="en-GB" sz="1700" b="1" dirty="0"/>
          </a:p>
          <a:p>
            <a:r>
              <a:rPr lang="en-GB" sz="1700" dirty="0"/>
              <a:t>Traditional business models, particularly in large </a:t>
            </a:r>
            <a:r>
              <a:rPr lang="en-GB" sz="1700" dirty="0" smtClean="0"/>
              <a:t>organisations</a:t>
            </a:r>
            <a:r>
              <a:rPr lang="en-GB" sz="1700" dirty="0"/>
              <a:t>, have had as one common </a:t>
            </a:r>
            <a:r>
              <a:rPr lang="en-GB" sz="1700" dirty="0" smtClean="0"/>
              <a:t>characteristic, </a:t>
            </a:r>
            <a:r>
              <a:rPr lang="en-GB" sz="1700" dirty="0"/>
              <a:t>careful limitation of direct contact between those within the </a:t>
            </a:r>
            <a:r>
              <a:rPr lang="en-GB" sz="1700" dirty="0" smtClean="0"/>
              <a:t>organisation </a:t>
            </a:r>
            <a:r>
              <a:rPr lang="en-GB" sz="1700" dirty="0"/>
              <a:t>and those outside of it. Only certain specific individuals </a:t>
            </a:r>
            <a:r>
              <a:rPr lang="en-GB" sz="1700" dirty="0" smtClean="0"/>
              <a:t>like those </a:t>
            </a:r>
            <a:r>
              <a:rPr lang="en-GB" sz="1700" dirty="0"/>
              <a:t>in roles such as sales, customer service and </a:t>
            </a:r>
            <a:r>
              <a:rPr lang="en-GB" sz="1700" dirty="0" smtClean="0"/>
              <a:t>consulting, </a:t>
            </a:r>
            <a:r>
              <a:rPr lang="en-GB" sz="1700" dirty="0"/>
              <a:t>were designated as “customer-facing” personnel.</a:t>
            </a:r>
          </a:p>
          <a:p>
            <a:r>
              <a:rPr lang="en-GB" sz="1700" dirty="0" smtClean="0"/>
              <a:t>Organisations </a:t>
            </a:r>
            <a:r>
              <a:rPr lang="en-GB" sz="1700" dirty="0"/>
              <a:t>further limited outside access to internal employees through filtering mechanisms such as publishing only a main switchboard </a:t>
            </a:r>
            <a:r>
              <a:rPr lang="en-GB" sz="1700" dirty="0" smtClean="0"/>
              <a:t>number, sometimes going through </a:t>
            </a:r>
            <a:r>
              <a:rPr lang="en-GB" sz="1700" dirty="0"/>
              <a:t>a </a:t>
            </a:r>
            <a:r>
              <a:rPr lang="en-GB" sz="1700" dirty="0" smtClean="0"/>
              <a:t>receptionist </a:t>
            </a:r>
            <a:r>
              <a:rPr lang="en-GB" sz="1700" dirty="0"/>
              <a:t>or an interactive voice response </a:t>
            </a:r>
            <a:r>
              <a:rPr lang="en-GB" sz="1700" dirty="0" smtClean="0"/>
              <a:t>system or by using </a:t>
            </a:r>
            <a:r>
              <a:rPr lang="en-GB" sz="1700" dirty="0"/>
              <a:t>generic “sales@” or “info@” email addresses</a:t>
            </a:r>
            <a:r>
              <a:rPr lang="en-GB" sz="1700" dirty="0" smtClean="0"/>
              <a:t>.</a:t>
            </a:r>
            <a:endParaRPr lang="en-GB" sz="1700" dirty="0"/>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P2.1 – Social Business and Social Media </a:t>
            </a:r>
            <a:endParaRPr lang="en-GB" sz="3200" dirty="0"/>
          </a:p>
        </p:txBody>
      </p:sp>
    </p:spTree>
    <p:extLst>
      <p:ext uri="{BB962C8B-B14F-4D97-AF65-F5344CB8AC3E}">
        <p14:creationId xmlns:p14="http://schemas.microsoft.com/office/powerpoint/2010/main" val="1630183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184576"/>
          </a:xfrm>
        </p:spPr>
        <p:txBody>
          <a:bodyPr>
            <a:noAutofit/>
          </a:bodyPr>
          <a:lstStyle/>
          <a:p>
            <a:r>
              <a:rPr lang="en-GB" sz="1600" dirty="0" smtClean="0"/>
              <a:t>The death of this system was predicted back in 1999 when the Internet and social media started to take hold as a viable business tool for communicating information to clients. The Social Business Model involves self governance, the ability for the customer to find their own way to the source of the information, to become more interactive, more responsible.</a:t>
            </a:r>
            <a:endParaRPr lang="en-GB" sz="1600" dirty="0"/>
          </a:p>
          <a:p>
            <a:r>
              <a:rPr lang="en-GB" sz="1600" dirty="0" smtClean="0"/>
              <a:t>In </a:t>
            </a:r>
            <a:r>
              <a:rPr lang="en-GB" sz="1600" dirty="0"/>
              <a:t>implementing the social business model, </a:t>
            </a:r>
            <a:r>
              <a:rPr lang="en-GB" sz="1600" dirty="0" smtClean="0"/>
              <a:t>organisations </a:t>
            </a:r>
            <a:r>
              <a:rPr lang="en-GB" sz="1600" dirty="0"/>
              <a:t>apply social networking protocols and tools in a range of areas</a:t>
            </a:r>
            <a:r>
              <a:rPr lang="en-GB" sz="1600" dirty="0" smtClean="0"/>
              <a:t>, </a:t>
            </a:r>
            <a:r>
              <a:rPr lang="en-GB" sz="1600" dirty="0"/>
              <a:t>potentially including:</a:t>
            </a:r>
          </a:p>
          <a:p>
            <a:r>
              <a:rPr lang="en-GB" sz="1600" dirty="0"/>
              <a:t>Marketing</a:t>
            </a:r>
          </a:p>
          <a:p>
            <a:r>
              <a:rPr lang="en-GB" sz="1600" dirty="0"/>
              <a:t>Customer Support</a:t>
            </a:r>
          </a:p>
          <a:p>
            <a:r>
              <a:rPr lang="en-GB" sz="1600" dirty="0" smtClean="0"/>
              <a:t>Recruiting</a:t>
            </a:r>
            <a:endParaRPr lang="en-GB" sz="1600" dirty="0"/>
          </a:p>
          <a:p>
            <a:r>
              <a:rPr lang="en-GB" sz="1600" dirty="0" smtClean="0"/>
              <a:t>Crowdsourcing</a:t>
            </a:r>
            <a:endParaRPr lang="en-GB" sz="1600" dirty="0"/>
          </a:p>
          <a:p>
            <a:r>
              <a:rPr lang="en-GB" sz="1600" dirty="0"/>
              <a:t>Internal employee </a:t>
            </a:r>
            <a:r>
              <a:rPr lang="en-GB" sz="1600" dirty="0" smtClean="0"/>
              <a:t>collaboration</a:t>
            </a:r>
            <a:endParaRPr lang="en-GB" sz="1600" dirty="0"/>
          </a:p>
          <a:p>
            <a:r>
              <a:rPr lang="en-GB" sz="1600" dirty="0"/>
              <a:t>Sales</a:t>
            </a:r>
          </a:p>
          <a:p>
            <a:r>
              <a:rPr lang="en-GB" sz="1600" dirty="0"/>
              <a:t>Product </a:t>
            </a:r>
            <a:r>
              <a:rPr lang="en-GB" sz="1600" dirty="0" smtClean="0"/>
              <a:t>Development</a:t>
            </a:r>
            <a:endParaRPr lang="en-GB" sz="1600" dirty="0"/>
          </a:p>
          <a:p>
            <a:r>
              <a:rPr lang="en-GB" sz="1600" dirty="0"/>
              <a:t>Supply Chain Operations</a:t>
            </a:r>
          </a:p>
          <a:p>
            <a:r>
              <a:rPr lang="en-GB" sz="1600" dirty="0"/>
              <a:t>Investor </a:t>
            </a:r>
            <a:r>
              <a:rPr lang="en-GB" sz="1600" dirty="0" smtClean="0"/>
              <a:t>Relations</a:t>
            </a:r>
            <a:endParaRPr lang="en-GB" sz="1600" dirty="0"/>
          </a:p>
          <a:p>
            <a:pPr marL="109728" indent="0">
              <a:buNone/>
            </a:pPr>
            <a:r>
              <a:rPr lang="en-GB" sz="1600" b="1" dirty="0" smtClean="0">
                <a:effectLst/>
              </a:rPr>
              <a:t>P2.1 – Task 1 - </a:t>
            </a:r>
            <a:r>
              <a:rPr lang="en-GB" sz="1600" dirty="0" smtClean="0">
                <a:effectLst/>
              </a:rPr>
              <a:t>Define the terms Social Business and in terms of your school, define what a Social Business Model would mean to the contact time with their customer base.</a:t>
            </a:r>
            <a:endParaRPr lang="en-GB" sz="1600" dirty="0">
              <a:effectLst/>
            </a:endParaRPr>
          </a:p>
        </p:txBody>
      </p:sp>
      <p:sp>
        <p:nvSpPr>
          <p:cNvPr id="3" name="Title 2"/>
          <p:cNvSpPr>
            <a:spLocks noGrp="1"/>
          </p:cNvSpPr>
          <p:nvPr>
            <p:ph type="title"/>
          </p:nvPr>
        </p:nvSpPr>
        <p:spPr>
          <a:xfrm>
            <a:off x="230832" y="116632"/>
            <a:ext cx="8733656" cy="792088"/>
          </a:xfrm>
        </p:spPr>
        <p:txBody>
          <a:bodyPr>
            <a:normAutofit/>
          </a:bodyPr>
          <a:lstStyle/>
          <a:p>
            <a:r>
              <a:rPr lang="en-GB" sz="3600" dirty="0" smtClean="0"/>
              <a:t>P2.1 – Social Business Purpose</a:t>
            </a:r>
            <a:endParaRPr lang="en-GB" sz="3600" dirty="0"/>
          </a:p>
        </p:txBody>
      </p:sp>
    </p:spTree>
    <p:extLst>
      <p:ext uri="{BB962C8B-B14F-4D97-AF65-F5344CB8AC3E}">
        <p14:creationId xmlns:p14="http://schemas.microsoft.com/office/powerpoint/2010/main" val="3613686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5112568"/>
          </a:xfrm>
        </p:spPr>
        <p:txBody>
          <a:bodyPr>
            <a:noAutofit/>
          </a:bodyPr>
          <a:lstStyle/>
          <a:p>
            <a:r>
              <a:rPr lang="en-GB" sz="1600" dirty="0" smtClean="0"/>
              <a:t>Businesses that </a:t>
            </a:r>
            <a:r>
              <a:rPr lang="en-GB" sz="1600" dirty="0"/>
              <a:t>fully adopt the social business model will exhibit four key characteristics</a:t>
            </a:r>
            <a:r>
              <a:rPr lang="en-GB" sz="1600" dirty="0" smtClean="0"/>
              <a:t>:</a:t>
            </a:r>
            <a:endParaRPr lang="en-GB" sz="1600" dirty="0"/>
          </a:p>
          <a:p>
            <a:r>
              <a:rPr lang="en-GB" sz="1600" b="1" dirty="0"/>
              <a:t>Connected</a:t>
            </a:r>
            <a:r>
              <a:rPr lang="en-GB" sz="1600" dirty="0"/>
              <a:t> – employees will be able to seamlessly engage one-on-one in real-time with other employees and individuals outside the </a:t>
            </a:r>
            <a:r>
              <a:rPr lang="en-GB" sz="1600" dirty="0" smtClean="0"/>
              <a:t>business </a:t>
            </a:r>
            <a:r>
              <a:rPr lang="en-GB" sz="1600" dirty="0"/>
              <a:t>(customers, prospects, partners, media, etc.) using a variety of communications methods including text chat, voice, file sharing, email, and video chat.</a:t>
            </a:r>
          </a:p>
          <a:p>
            <a:r>
              <a:rPr lang="en-GB" sz="1600" b="1" dirty="0"/>
              <a:t>Social</a:t>
            </a:r>
            <a:r>
              <a:rPr lang="en-GB" sz="1600" dirty="0"/>
              <a:t> – employees will follow social networking etiquette (being authentic, helpful and transparent) in external interactions. The focus will be on answering questions and providing information rather than overt sales or promotion.</a:t>
            </a:r>
          </a:p>
          <a:p>
            <a:r>
              <a:rPr lang="en-GB" sz="1600" b="1" dirty="0"/>
              <a:t>Presence</a:t>
            </a:r>
            <a:r>
              <a:rPr lang="en-GB" sz="1600" dirty="0"/>
              <a:t> – these conversations may originate on the company’s website or elsewhere online (e.g., publication websites, industry portals, or social networking sites such as LinkedIn or Facebook).</a:t>
            </a:r>
          </a:p>
          <a:p>
            <a:r>
              <a:rPr lang="en-GB" sz="1600" b="1" dirty="0"/>
              <a:t>Intelligent</a:t>
            </a:r>
            <a:r>
              <a:rPr lang="en-GB" sz="1600" dirty="0"/>
              <a:t> – </a:t>
            </a:r>
            <a:r>
              <a:rPr lang="en-GB" sz="1600" dirty="0" smtClean="0"/>
              <a:t>businesses </a:t>
            </a:r>
            <a:r>
              <a:rPr lang="en-GB" sz="1600" dirty="0"/>
              <a:t>will use in-depth analytics to monitor connections, social interactions and presence; measure corresponding business results; and continually adjust and improve practices for increased effectiveness</a:t>
            </a:r>
            <a:r>
              <a:rPr lang="en-GB" sz="1600" dirty="0" smtClean="0"/>
              <a:t>.</a:t>
            </a:r>
          </a:p>
          <a:p>
            <a:r>
              <a:rPr lang="en-GB" sz="1600" b="1" dirty="0" smtClean="0"/>
              <a:t>P2.2 </a:t>
            </a:r>
            <a:r>
              <a:rPr lang="en-GB" sz="1600" b="1" dirty="0"/>
              <a:t>– Task </a:t>
            </a:r>
            <a:r>
              <a:rPr lang="en-GB" sz="1600" b="1" dirty="0" smtClean="0"/>
              <a:t>2 </a:t>
            </a:r>
            <a:r>
              <a:rPr lang="en-GB" sz="1600" b="1" dirty="0"/>
              <a:t>- </a:t>
            </a:r>
            <a:r>
              <a:rPr lang="en-GB" sz="1600" dirty="0"/>
              <a:t>Define the </a:t>
            </a:r>
            <a:r>
              <a:rPr lang="en-GB" sz="1600" dirty="0" smtClean="0"/>
              <a:t>characteristics of </a:t>
            </a:r>
            <a:r>
              <a:rPr lang="en-GB" sz="1600" dirty="0"/>
              <a:t>Social Business and in terms of your school, define what a Social Business Model would mean </a:t>
            </a:r>
            <a:r>
              <a:rPr lang="en-GB" sz="1600" dirty="0" smtClean="0"/>
              <a:t>in terms of training, etiquette and analysis.</a:t>
            </a:r>
            <a:endParaRPr lang="en-GB" sz="1600" dirty="0"/>
          </a:p>
          <a:p>
            <a:endParaRPr lang="en-GB" sz="1600" dirty="0" smtClean="0"/>
          </a:p>
          <a:p>
            <a:endParaRPr lang="en-GB" sz="1600" dirty="0"/>
          </a:p>
        </p:txBody>
      </p:sp>
      <p:sp>
        <p:nvSpPr>
          <p:cNvPr id="3" name="Title 2"/>
          <p:cNvSpPr>
            <a:spLocks noGrp="1"/>
          </p:cNvSpPr>
          <p:nvPr>
            <p:ph type="title"/>
          </p:nvPr>
        </p:nvSpPr>
        <p:spPr>
          <a:xfrm>
            <a:off x="230832" y="116632"/>
            <a:ext cx="8733656" cy="720080"/>
          </a:xfrm>
        </p:spPr>
        <p:txBody>
          <a:bodyPr>
            <a:normAutofit/>
          </a:bodyPr>
          <a:lstStyle/>
          <a:p>
            <a:r>
              <a:rPr lang="en-GB" sz="3200" dirty="0" smtClean="0"/>
              <a:t>P2.2 </a:t>
            </a:r>
            <a:r>
              <a:rPr lang="en-GB" sz="3200" dirty="0"/>
              <a:t>– Social Business </a:t>
            </a:r>
            <a:r>
              <a:rPr lang="en-GB" sz="3200" dirty="0" smtClean="0"/>
              <a:t>Characteristics</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1956635208"/>
              </p:ext>
            </p:extLst>
          </p:nvPr>
        </p:nvGraphicFramePr>
        <p:xfrm>
          <a:off x="251520" y="5949280"/>
          <a:ext cx="8496945" cy="370840"/>
        </p:xfrm>
        <a:graphic>
          <a:graphicData uri="http://schemas.openxmlformats.org/drawingml/2006/table">
            <a:tbl>
              <a:tblPr firstRow="1" bandRow="1">
                <a:tableStyleId>{5C22544A-7EE6-4342-B048-85BDC9FD1C3A}</a:tableStyleId>
              </a:tblPr>
              <a:tblGrid>
                <a:gridCol w="2832315"/>
                <a:gridCol w="2832315"/>
                <a:gridCol w="2832315"/>
              </a:tblGrid>
              <a:tr h="370840">
                <a:tc>
                  <a:txBody>
                    <a:bodyPr/>
                    <a:lstStyle/>
                    <a:p>
                      <a:pPr algn="ctr"/>
                      <a:r>
                        <a:rPr lang="en-GB" dirty="0" smtClean="0"/>
                        <a:t>Training</a:t>
                      </a:r>
                      <a:endParaRPr lang="en-GB" dirty="0"/>
                    </a:p>
                  </a:txBody>
                  <a:tcPr/>
                </a:tc>
                <a:tc>
                  <a:txBody>
                    <a:bodyPr/>
                    <a:lstStyle/>
                    <a:p>
                      <a:pPr algn="ctr"/>
                      <a:r>
                        <a:rPr lang="en-GB" dirty="0" smtClean="0"/>
                        <a:t>Etiquette</a:t>
                      </a:r>
                      <a:endParaRPr lang="en-GB" dirty="0"/>
                    </a:p>
                  </a:txBody>
                  <a:tcPr/>
                </a:tc>
                <a:tc>
                  <a:txBody>
                    <a:bodyPr/>
                    <a:lstStyle/>
                    <a:p>
                      <a:pPr algn="ctr"/>
                      <a:r>
                        <a:rPr lang="en-GB" dirty="0" smtClean="0"/>
                        <a:t>Analysis</a:t>
                      </a:r>
                      <a:endParaRPr lang="en-GB" dirty="0"/>
                    </a:p>
                  </a:txBody>
                  <a:tcPr/>
                </a:tc>
              </a:tr>
            </a:tbl>
          </a:graphicData>
        </a:graphic>
      </p:graphicFrame>
    </p:spTree>
    <p:extLst>
      <p:ext uri="{BB962C8B-B14F-4D97-AF65-F5344CB8AC3E}">
        <p14:creationId xmlns:p14="http://schemas.microsoft.com/office/powerpoint/2010/main" val="24541383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256585"/>
          </a:xfrm>
        </p:spPr>
        <p:txBody>
          <a:bodyPr>
            <a:noAutofit/>
          </a:bodyPr>
          <a:lstStyle/>
          <a:p>
            <a:r>
              <a:rPr lang="en-GB" sz="1700" b="1" dirty="0" smtClean="0"/>
              <a:t>Investor </a:t>
            </a:r>
            <a:r>
              <a:rPr lang="en-GB" sz="1700" b="1" dirty="0"/>
              <a:t>Relations</a:t>
            </a:r>
            <a:r>
              <a:rPr lang="en-GB" sz="1700" dirty="0"/>
              <a:t> </a:t>
            </a:r>
            <a:r>
              <a:rPr lang="en-GB" sz="1700" dirty="0" smtClean="0"/>
              <a:t>is </a:t>
            </a:r>
            <a:r>
              <a:rPr lang="en-GB" sz="1700" dirty="0"/>
              <a:t>a strategic management responsibility that </a:t>
            </a:r>
            <a:r>
              <a:rPr lang="en-GB" sz="1700" dirty="0" smtClean="0"/>
              <a:t>includes </a:t>
            </a:r>
            <a:r>
              <a:rPr lang="en-GB" sz="1700" dirty="0"/>
              <a:t>finance, communication, marketing </a:t>
            </a:r>
            <a:r>
              <a:rPr lang="en-GB" sz="1700" dirty="0" smtClean="0"/>
              <a:t>to </a:t>
            </a:r>
            <a:r>
              <a:rPr lang="en-GB" sz="1700" dirty="0"/>
              <a:t>enable the most effective two-way communication between a </a:t>
            </a:r>
            <a:r>
              <a:rPr lang="en-GB" sz="1700" dirty="0" smtClean="0"/>
              <a:t>company and those who are invested in the company, shareholders, parents, customers etc. </a:t>
            </a:r>
            <a:endParaRPr lang="en-GB" sz="1700" dirty="0"/>
          </a:p>
          <a:p>
            <a:r>
              <a:rPr lang="en-GB" sz="1700" dirty="0"/>
              <a:t>Typically investor relations is a department or person reporting to the Chief Financial Officer (CFO) or </a:t>
            </a:r>
            <a:r>
              <a:rPr lang="en-GB" sz="1700" dirty="0" smtClean="0"/>
              <a:t>Treasurer who oversees </a:t>
            </a:r>
            <a:r>
              <a:rPr lang="en-GB" sz="1700" dirty="0"/>
              <a:t>most aspects of shareholder meetings, press conferences, private meetings with </a:t>
            </a:r>
            <a:r>
              <a:rPr lang="en-GB" sz="1700" dirty="0" smtClean="0"/>
              <a:t>investors, </a:t>
            </a:r>
            <a:r>
              <a:rPr lang="en-GB" sz="1700" dirty="0"/>
              <a:t>investor relations sections of company websites, and company annual reports. </a:t>
            </a:r>
            <a:r>
              <a:rPr lang="en-GB" sz="1700" dirty="0" smtClean="0"/>
              <a:t>It also </a:t>
            </a:r>
            <a:r>
              <a:rPr lang="en-GB" sz="1700" dirty="0"/>
              <a:t>includes the transmission of information relating to </a:t>
            </a:r>
            <a:r>
              <a:rPr lang="en-GB" sz="1700" dirty="0" smtClean="0"/>
              <a:t>corporate </a:t>
            </a:r>
            <a:r>
              <a:rPr lang="en-GB" sz="1700" dirty="0"/>
              <a:t>social </a:t>
            </a:r>
            <a:r>
              <a:rPr lang="en-GB" sz="1700" dirty="0" smtClean="0"/>
              <a:t>responsibility including social business and social media.</a:t>
            </a:r>
          </a:p>
          <a:p>
            <a:r>
              <a:rPr lang="en-GB" sz="1700" dirty="0" smtClean="0"/>
              <a:t>The </a:t>
            </a:r>
            <a:r>
              <a:rPr lang="en-GB" sz="1700" dirty="0"/>
              <a:t>investor relations function must be aware of current and upcoming issues that </a:t>
            </a:r>
            <a:r>
              <a:rPr lang="en-GB" sz="1700" dirty="0" smtClean="0"/>
              <a:t>the business may </a:t>
            </a:r>
            <a:r>
              <a:rPr lang="en-GB" sz="1700" dirty="0"/>
              <a:t>face, particularly those that relate to </a:t>
            </a:r>
            <a:r>
              <a:rPr lang="en-GB" sz="1700" dirty="0" smtClean="0"/>
              <a:t>laws </a:t>
            </a:r>
            <a:r>
              <a:rPr lang="en-GB" sz="1700" dirty="0"/>
              <a:t>and </a:t>
            </a:r>
            <a:r>
              <a:rPr lang="en-GB" sz="1700" dirty="0" smtClean="0"/>
              <a:t>business </a:t>
            </a:r>
            <a:r>
              <a:rPr lang="en-GB" sz="1700" dirty="0"/>
              <a:t>impact. In particular, it must be able to assess the various patterns of stock-trading that a public company may </a:t>
            </a:r>
            <a:r>
              <a:rPr lang="en-GB" sz="1700" dirty="0" smtClean="0"/>
              <a:t>experience.</a:t>
            </a:r>
          </a:p>
          <a:p>
            <a:r>
              <a:rPr lang="en-GB" sz="1700" dirty="0" smtClean="0"/>
              <a:t>In terms of Social business then there is a lot of people involved in their duties, a lot of communication, a lot of importance to etiquette and quality of information.</a:t>
            </a:r>
            <a:endParaRPr lang="en-GB" sz="1700" dirty="0"/>
          </a:p>
          <a:p>
            <a:pPr marL="109728" indent="0">
              <a:buNone/>
            </a:pPr>
            <a:r>
              <a:rPr lang="en-GB" sz="1700" b="1" dirty="0" smtClean="0">
                <a:effectLst/>
              </a:rPr>
              <a:t>P2.3 </a:t>
            </a:r>
            <a:r>
              <a:rPr lang="en-GB" sz="1700" b="1" dirty="0" smtClean="0">
                <a:effectLst/>
              </a:rPr>
              <a:t>– Task 3 - </a:t>
            </a:r>
            <a:r>
              <a:rPr lang="en-GB" sz="1700" dirty="0" smtClean="0">
                <a:effectLst/>
              </a:rPr>
              <a:t>Define the Social Business functions of </a:t>
            </a:r>
            <a:r>
              <a:rPr lang="en-GB" sz="1700" b="1" dirty="0" smtClean="0">
                <a:effectLst/>
              </a:rPr>
              <a:t>Investor Relations</a:t>
            </a:r>
            <a:r>
              <a:rPr lang="en-GB" sz="1700" dirty="0" smtClean="0">
                <a:effectLst/>
              </a:rPr>
              <a:t> the risks in terms of communications and the Social Media Solutions companies use to alleviate risks.</a:t>
            </a:r>
            <a:endParaRPr lang="en-GB" sz="1700" dirty="0">
              <a:effectLst/>
            </a:endParaRPr>
          </a:p>
        </p:txBody>
      </p:sp>
      <p:sp>
        <p:nvSpPr>
          <p:cNvPr id="3" name="Title 2"/>
          <p:cNvSpPr>
            <a:spLocks noGrp="1"/>
          </p:cNvSpPr>
          <p:nvPr>
            <p:ph type="title"/>
          </p:nvPr>
        </p:nvSpPr>
        <p:spPr>
          <a:xfrm>
            <a:off x="230832" y="116632"/>
            <a:ext cx="8733656" cy="720080"/>
          </a:xfrm>
        </p:spPr>
        <p:txBody>
          <a:bodyPr>
            <a:noAutofit/>
          </a:bodyPr>
          <a:lstStyle/>
          <a:p>
            <a:r>
              <a:rPr lang="en-GB" sz="2200" dirty="0" smtClean="0"/>
              <a:t>P2.3 </a:t>
            </a:r>
            <a:r>
              <a:rPr lang="en-GB" sz="2200" dirty="0"/>
              <a:t>– Social Business and Social Media </a:t>
            </a:r>
            <a:r>
              <a:rPr lang="en-GB" sz="2200" dirty="0" smtClean="0"/>
              <a:t>– Investor Relations</a:t>
            </a:r>
            <a:endParaRPr lang="en-GB" sz="2200" dirty="0"/>
          </a:p>
        </p:txBody>
      </p:sp>
    </p:spTree>
    <p:extLst>
      <p:ext uri="{BB962C8B-B14F-4D97-AF65-F5344CB8AC3E}">
        <p14:creationId xmlns:p14="http://schemas.microsoft.com/office/powerpoint/2010/main" val="25788649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12254</TotalTime>
  <Words>4402</Words>
  <Application>Microsoft Office PowerPoint</Application>
  <PresentationFormat>On-screen Show (4:3)</PresentationFormat>
  <Paragraphs>178</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Unit 43</vt:lpstr>
      <vt:lpstr>Scenario</vt:lpstr>
      <vt:lpstr>LO1 - Assessment Criteria</vt:lpstr>
      <vt:lpstr>LO2 - Understand the concept of social media </vt:lpstr>
      <vt:lpstr>Assessment Criterion P2, M2 and D2 </vt:lpstr>
      <vt:lpstr>P2.1 – Social Business and Social Media </vt:lpstr>
      <vt:lpstr>P2.1 – Social Business Purpose</vt:lpstr>
      <vt:lpstr>P2.2 – Social Business Characteristics</vt:lpstr>
      <vt:lpstr>P2.3 – Social Business and Social Media – Investor Relations</vt:lpstr>
      <vt:lpstr>P2.4 – Social Business and Social Media - Marketing </vt:lpstr>
      <vt:lpstr>P2.5 – Social Business and Social Media – Customer Support</vt:lpstr>
      <vt:lpstr>P2.6 – Social Business and Social Media - Recruiting</vt:lpstr>
      <vt:lpstr>P2.7 – Social Business and Social Media - Funding</vt:lpstr>
      <vt:lpstr>P2.8 – Social Business and Social Media – Employee Collaboration</vt:lpstr>
      <vt:lpstr>P2.9 – Social Business and Social Media - Sales</vt:lpstr>
      <vt:lpstr>P2.10 – Social Business and Social Media – Product Development</vt:lpstr>
      <vt:lpstr>P2.11 – Social Business and Social Media – Supply Chain</vt:lpstr>
      <vt:lpstr>M2.1 – Social Media - Promotion success </vt:lpstr>
      <vt:lpstr>D2.1 – Social Media – Business Media Comparison</vt:lpstr>
      <vt:lpstr>P2, M2 and D2 – Assessment Criteria</vt:lpstr>
      <vt:lpstr>P2, M2 and D2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295</cp:revision>
  <dcterms:created xsi:type="dcterms:W3CDTF">2010-12-28T13:51:34Z</dcterms:created>
  <dcterms:modified xsi:type="dcterms:W3CDTF">2013-12-31T14:07:14Z</dcterms:modified>
</cp:coreProperties>
</file>